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0" r:id="rId3"/>
    <p:sldId id="272" r:id="rId4"/>
    <p:sldId id="289" r:id="rId5"/>
    <p:sldId id="293" r:id="rId6"/>
    <p:sldId id="270" r:id="rId7"/>
    <p:sldId id="294" r:id="rId8"/>
    <p:sldId id="273" r:id="rId9"/>
    <p:sldId id="295" r:id="rId10"/>
    <p:sldId id="296" r:id="rId11"/>
    <p:sldId id="297" r:id="rId12"/>
    <p:sldId id="301" r:id="rId13"/>
    <p:sldId id="298" r:id="rId14"/>
    <p:sldId id="300" r:id="rId15"/>
    <p:sldId id="303" r:id="rId16"/>
    <p:sldId id="304" r:id="rId17"/>
    <p:sldId id="306" r:id="rId18"/>
    <p:sldId id="305" r:id="rId19"/>
    <p:sldId id="307" r:id="rId20"/>
    <p:sldId id="320" r:id="rId21"/>
    <p:sldId id="308" r:id="rId22"/>
    <p:sldId id="309" r:id="rId23"/>
    <p:sldId id="310" r:id="rId24"/>
    <p:sldId id="311" r:id="rId25"/>
    <p:sldId id="312" r:id="rId26"/>
    <p:sldId id="302" r:id="rId27"/>
    <p:sldId id="315" r:id="rId28"/>
    <p:sldId id="325" r:id="rId29"/>
    <p:sldId id="317" r:id="rId30"/>
    <p:sldId id="318" r:id="rId31"/>
    <p:sldId id="319" r:id="rId32"/>
    <p:sldId id="275" r:id="rId33"/>
    <p:sldId id="323" r:id="rId34"/>
    <p:sldId id="276" r:id="rId3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361" autoAdjust="0"/>
  </p:normalViewPr>
  <p:slideViewPr>
    <p:cSldViewPr snapToGrid="0">
      <p:cViewPr varScale="1">
        <p:scale>
          <a:sx n="68" d="100"/>
          <a:sy n="68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74C63DD-71F1-4BA5-A882-7FB76EC62F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AC41B1-27B9-4192-8143-A444DBC05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E5F358-C14A-4AB2-981F-531A6C771570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FA3AFAA3-31D1-482D-9F6F-C0944BED4A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5871F1FF-3DC2-47AF-BE20-FAF703D75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D16169-C680-49BF-954C-00C495F67A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510A8D-BADF-4BD1-B0EC-72419C094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B8A910-3689-4012-B2B1-9126E82DCE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fattoquotidiano.it/2019/01/22/africa-e-migranti-aiutiamoli-a-casa-loro-e-invece-li-sfruttiamo-dal-pesce-del-senegal-ai-diamanti-e-il-petrolio/4912577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4708753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2025E4A4-81ED-4791-AC28-F14A0F181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9A474FBD-16F2-4106-A253-A1B4E8A805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L’immagine usata per lo sfondo della presentazione è tratta da: https://www.google.it/url?sa=i&amp;rct=j&amp;q=&amp;esrc=s&amp;source=images&amp;cd=&amp;cad=rja&amp;uact=8&amp;ved=2ahUKEwi2t_m9-KLgAhUEnRoKHYasAgcQjRx6BAgBEAU&amp;url=http%3A%2F%2Fwww.corriereuniv.it%2Fcms%2F2015%2F09%2Fstage-retribuito-a-washington-nelle-relazioni-internazionali-con-il-wilson-center%2F&amp;psig=AOvVaw0jZBW_tO7XLGsdsgc5lZWI&amp;ust=1549399276283438 </a:t>
            </a:r>
          </a:p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93A2FB7F-9D04-4B59-93EB-65562F2A3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EDE22A-D204-4A16-81F0-42508F0B0EA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>
            <a:extLst>
              <a:ext uri="{FF2B5EF4-FFF2-40B4-BE49-F238E27FC236}">
                <a16:creationId xmlns:a16="http://schemas.microsoft.com/office/drawing/2014/main" id="{395E19C1-C9AD-4D8E-9A6F-FC2ABA732F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>
            <a:extLst>
              <a:ext uri="{FF2B5EF4-FFF2-40B4-BE49-F238E27FC236}">
                <a16:creationId xmlns:a16="http://schemas.microsoft.com/office/drawing/2014/main" id="{33CD2309-F536-40D4-A984-04F14C0AB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3796" name="Segnaposto numero diapositiva 3">
            <a:extLst>
              <a:ext uri="{FF2B5EF4-FFF2-40B4-BE49-F238E27FC236}">
                <a16:creationId xmlns:a16="http://schemas.microsoft.com/office/drawing/2014/main" id="{7668F25E-14E8-42CB-BFE0-CDFB06881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ECDE8F-4BD2-4E46-BF16-50A871E96416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>
            <a:extLst>
              <a:ext uri="{FF2B5EF4-FFF2-40B4-BE49-F238E27FC236}">
                <a16:creationId xmlns:a16="http://schemas.microsoft.com/office/drawing/2014/main" id="{082FF823-B127-4C0B-BAFD-69D03158D2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9B5DEC90-F084-4547-A457-971668AB8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5844" name="Segnaposto numero diapositiva 3">
            <a:extLst>
              <a:ext uri="{FF2B5EF4-FFF2-40B4-BE49-F238E27FC236}">
                <a16:creationId xmlns:a16="http://schemas.microsoft.com/office/drawing/2014/main" id="{D88C0BC2-38B7-473B-8479-4670476B9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E9DB13-E059-4817-821B-75E6A5AD0FB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>
            <a:extLst>
              <a:ext uri="{FF2B5EF4-FFF2-40B4-BE49-F238E27FC236}">
                <a16:creationId xmlns:a16="http://schemas.microsoft.com/office/drawing/2014/main" id="{F2EB9B29-DCBD-4972-9F84-7DB1B83AF2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C11208DF-CEFC-40F3-A4BD-8F245E136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Cartina tratta da Limes (http://www.limesonline.com/accadde-oggi-anniversari-geopolitici-21-novembrevoltaire-francesco-giuseppe-accordo-di-dayton-nato/103057) </a:t>
            </a:r>
          </a:p>
        </p:txBody>
      </p:sp>
      <p:sp>
        <p:nvSpPr>
          <p:cNvPr id="37892" name="Segnaposto numero diapositiva 3">
            <a:extLst>
              <a:ext uri="{FF2B5EF4-FFF2-40B4-BE49-F238E27FC236}">
                <a16:creationId xmlns:a16="http://schemas.microsoft.com/office/drawing/2014/main" id="{E53689FB-5998-45B0-A4B1-C767721A3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DBDA5D-458F-45E5-8127-60F7E55E82B6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>
            <a:extLst>
              <a:ext uri="{FF2B5EF4-FFF2-40B4-BE49-F238E27FC236}">
                <a16:creationId xmlns:a16="http://schemas.microsoft.com/office/drawing/2014/main" id="{98BA5B4C-AB0A-4CD3-AF44-E569BD134C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>
            <a:extLst>
              <a:ext uri="{FF2B5EF4-FFF2-40B4-BE49-F238E27FC236}">
                <a16:creationId xmlns:a16="http://schemas.microsoft.com/office/drawing/2014/main" id="{B1040FDE-050D-44FD-B84C-2DBD34D14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Cartina tratta da Limes (http://www.limesonline.com/accadde-oggi-anniversari-geopolitici-21-novembrevoltaire-francesco-giuseppe-accordo-di-dayton-nato/103057) </a:t>
            </a:r>
          </a:p>
        </p:txBody>
      </p:sp>
      <p:sp>
        <p:nvSpPr>
          <p:cNvPr id="39940" name="Segnaposto numero diapositiva 3">
            <a:extLst>
              <a:ext uri="{FF2B5EF4-FFF2-40B4-BE49-F238E27FC236}">
                <a16:creationId xmlns:a16="http://schemas.microsoft.com/office/drawing/2014/main" id="{084EB1DB-0529-4210-8D9A-E60446D3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C9FFD-3985-4CA7-9C21-C8746FEE7AF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>
            <a:extLst>
              <a:ext uri="{FF2B5EF4-FFF2-40B4-BE49-F238E27FC236}">
                <a16:creationId xmlns:a16="http://schemas.microsoft.com/office/drawing/2014/main" id="{43AA2553-01EF-42C3-888E-0308E3E27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>
            <a:extLst>
              <a:ext uri="{FF2B5EF4-FFF2-40B4-BE49-F238E27FC236}">
                <a16:creationId xmlns:a16="http://schemas.microsoft.com/office/drawing/2014/main" id="{A058B14F-B4A5-44B1-9ADB-91C0C2B954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Cartina tratta da Limes (http://www.limesonline.com/accadde-oggi-anniversari-geopolitici-21-novembrevoltaire-francesco-giuseppe-accordo-di-dayton-nato/103057), e modificata (con aggiunte) dall’autore della presentazione </a:t>
            </a:r>
          </a:p>
        </p:txBody>
      </p:sp>
      <p:sp>
        <p:nvSpPr>
          <p:cNvPr id="41988" name="Segnaposto numero diapositiva 3">
            <a:extLst>
              <a:ext uri="{FF2B5EF4-FFF2-40B4-BE49-F238E27FC236}">
                <a16:creationId xmlns:a16="http://schemas.microsoft.com/office/drawing/2014/main" id="{4BCE8D53-F299-47AA-ACE7-2B4E7AA7A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80468-6ECC-44B9-9377-0FC86666853E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>
            <a:extLst>
              <a:ext uri="{FF2B5EF4-FFF2-40B4-BE49-F238E27FC236}">
                <a16:creationId xmlns:a16="http://schemas.microsoft.com/office/drawing/2014/main" id="{B4E1A06D-47F5-4D80-81A9-D00AD74F0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>
            <a:extLst>
              <a:ext uri="{FF2B5EF4-FFF2-40B4-BE49-F238E27FC236}">
                <a16:creationId xmlns:a16="http://schemas.microsoft.com/office/drawing/2014/main" id="{B405DA9D-D0B7-48F7-B91A-AAC49EE48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Per alcune delle informazioni citate, si veda anche: </a:t>
            </a:r>
            <a:r>
              <a:rPr lang="it-IT" altLang="it-IT" u="sng">
                <a:hlinkClick r:id="rId3"/>
              </a:rPr>
              <a:t>https://www.ilfattoquotidiano.it/2019/01/22/africa-e-migranti-aiutiamoli-a-casa-loro-e-invece-li-sfruttiamo-dal-pesce-del-senegal-ai-diamanti-e-il-petrolio/4912577/</a:t>
            </a:r>
            <a:r>
              <a:rPr lang="it-IT" altLang="it-IT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/>
              <a:t>Per i dati dell’UNHCR: http://popstats.unhcr.org/en/persons_of_concern </a:t>
            </a:r>
          </a:p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9156" name="Segnaposto numero diapositiva 3">
            <a:extLst>
              <a:ext uri="{FF2B5EF4-FFF2-40B4-BE49-F238E27FC236}">
                <a16:creationId xmlns:a16="http://schemas.microsoft.com/office/drawing/2014/main" id="{E2845EF1-5D08-4E20-A699-BE6C9D3A0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9B00B-3FFF-4552-96D2-B74898B95D86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>
            <a:extLst>
              <a:ext uri="{FF2B5EF4-FFF2-40B4-BE49-F238E27FC236}">
                <a16:creationId xmlns:a16="http://schemas.microsoft.com/office/drawing/2014/main" id="{DAC1D866-5E88-40E0-AAD9-BF3A76DBC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>
            <a:extLst>
              <a:ext uri="{FF2B5EF4-FFF2-40B4-BE49-F238E27FC236}">
                <a16:creationId xmlns:a16="http://schemas.microsoft.com/office/drawing/2014/main" id="{6CDA60AA-A0F2-4B44-A97C-35F61E8F6A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I dati riportati sono dell’UNHCR (http://popstats.unhcr.org/en/persons_of_concern ) </a:t>
            </a:r>
          </a:p>
        </p:txBody>
      </p:sp>
      <p:sp>
        <p:nvSpPr>
          <p:cNvPr id="52228" name="Segnaposto numero diapositiva 3">
            <a:extLst>
              <a:ext uri="{FF2B5EF4-FFF2-40B4-BE49-F238E27FC236}">
                <a16:creationId xmlns:a16="http://schemas.microsoft.com/office/drawing/2014/main" id="{CD8A6C97-5B7B-46BD-97F3-2E159CB97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313C41-598D-4D62-A16D-04DDED60FFEE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369482F8-35EA-45B4-8A42-E878B0BF2C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84D8497D-96EE-4FDF-9F36-648E327E81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FC636BC8-DE74-4EA9-A515-6ACBA3879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F923D-24A3-40A9-8DB2-25EB39A5B924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DB8E3466-053B-4E3A-BE21-F00411C7EB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64059E64-C710-488F-85F8-CB9104864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>
            <a:extLst>
              <a:ext uri="{FF2B5EF4-FFF2-40B4-BE49-F238E27FC236}">
                <a16:creationId xmlns:a16="http://schemas.microsoft.com/office/drawing/2014/main" id="{7DC1536D-BD75-4337-B287-4A271DF56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B5E141-47A3-4AFB-8280-A7E234346F17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>
            <a:extLst>
              <a:ext uri="{FF2B5EF4-FFF2-40B4-BE49-F238E27FC236}">
                <a16:creationId xmlns:a16="http://schemas.microsoft.com/office/drawing/2014/main" id="{7E993FD8-CBD0-4967-A8E2-818484AFA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>
            <a:extLst>
              <a:ext uri="{FF2B5EF4-FFF2-40B4-BE49-F238E27FC236}">
                <a16:creationId xmlns:a16="http://schemas.microsoft.com/office/drawing/2014/main" id="{24B8456A-C2DC-49DF-9AF1-351B5476F3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it-IT" altLang="it-IT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Cartina </a:t>
            </a:r>
            <a:r>
              <a:rPr lang="en-US" altLang="it-IT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Ali Zifan (vectorized map) - Derived from Template:Libyan Civil War detailed map, CC BY-SA 4.0, </a:t>
            </a:r>
            <a:r>
              <a:rPr lang="en-US" altLang="it-IT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https://commons.wikimedia.org/w/index.php?curid=47087538</a:t>
            </a:r>
            <a:r>
              <a:rPr lang="en-US" altLang="it-IT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Ulteriori immagini: a cura dell’autore di questa presentazione. </a:t>
            </a:r>
            <a:endParaRPr lang="it-IT" altLang="it-IT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it-IT" altLang="it-IT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egnaposto numero diapositiva 3">
            <a:extLst>
              <a:ext uri="{FF2B5EF4-FFF2-40B4-BE49-F238E27FC236}">
                <a16:creationId xmlns:a16="http://schemas.microsoft.com/office/drawing/2014/main" id="{3BCCDAA8-C7D2-4EF3-948A-C94385044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567F8-9C6C-490C-AD02-C27C516374A7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2305B5A4-684A-41AB-882C-C00475C62A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083940A8-70DA-4387-AAD7-B25EAD0E9E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>
            <a:extLst>
              <a:ext uri="{FF2B5EF4-FFF2-40B4-BE49-F238E27FC236}">
                <a16:creationId xmlns:a16="http://schemas.microsoft.com/office/drawing/2014/main" id="{997EB3DA-CE7B-44A0-A832-18A33A571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4B050E-C5F8-4163-A536-EE938E268E82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:a16="http://schemas.microsoft.com/office/drawing/2014/main" id="{5724F3CD-E155-414E-9D59-D86279E016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>
            <a:extLst>
              <a:ext uri="{FF2B5EF4-FFF2-40B4-BE49-F238E27FC236}">
                <a16:creationId xmlns:a16="http://schemas.microsoft.com/office/drawing/2014/main" id="{B78BC150-CBA3-4D59-851F-8F0F9C8482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Foto: </a:t>
            </a:r>
            <a:r>
              <a:rPr lang="en-US" altLang="it-IT"/>
              <a:t>By Denilaur - Own work, CC BY-SA 4.0, https://commons.wikimedia.org/w/index.php?curid=44519524 </a:t>
            </a:r>
            <a:endParaRPr lang="it-IT" alt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E8F09BCB-589F-4AD6-A001-F3C775602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9E521-D5B1-4252-81A6-0155666641EF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CB7A3C38-8032-401D-866A-75C8E0456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F13F49F0-5F50-446D-8CA9-3044D51E7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198847DE-0424-42EE-BBA0-494110B49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FD9D39-C7F4-4613-87A0-ABE2EDFBC5C1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E50A0B72-E9C1-46C5-AF6E-3EC30CB3EF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1BC23802-A114-430F-A204-CFA364A81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Il numero di vittime è tratto dalle stime del dicembre 2018 dell’Osservatorio siriano per i diritti umani.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/>
              <a:t>I dati sui rifugiati (e altri beneficiari di asilo) e sulle IDP («internally displaced persons») sono dell’UNHCR (http://popstats.unhcr.org/en/persons_of_concern)</a:t>
            </a:r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A8952C5B-F896-404A-ABF6-F10177CB6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4E5196-81AB-4E82-A951-BACC0B9CC8EF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482BB09B-B609-4366-9A20-C93C1848AF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7CE737C4-EA6B-4007-AFF9-078BF1C241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Il numero di vittime è tratto dalle stime del dicembre 2018 dell’Osservatorio siriano per i diritti umani.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/>
              <a:t>I dati sui rifugiati (e altri beneficiari di asilo) e sulle IDP («internally displaced persons») sono dell’UNHCR (http://popstats.unhcr.org/en/persons_of_concern)</a:t>
            </a:r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59A06DF1-EC6A-4430-A6E4-ACC5E3270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BB3B3-CB7A-4E86-B4EE-3F4F1F4E5AA0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C0FFFE-E40C-4154-BB5C-EF7F5A0F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72D5-5CC0-4CEB-988E-F302E94F54A9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E096EE-49CA-4C4C-AA24-7A397D49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75E69-A2AA-40F6-B9FC-F6D04775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08BF-FA11-48B1-9B46-7B94F3F2F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66118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EB55FE-B463-4733-BE09-B053D5B6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B6EA-9CF5-4353-89A0-9DEA21406532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37AAA7-6A3A-4F25-A467-68757DD5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0D2477-8DAE-487C-9082-4A158BCD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CD4B-99F8-43F2-82DE-584F4E99A9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65473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35ABD-D0D5-4BAB-A158-A8FDE884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0B1B-9239-4390-ACA9-E90B1697F91F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0DD7BF-7003-43A6-AD1E-D7E67AAB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262A49-6069-4F63-9B8B-BFDDD97C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FBA5-3F2C-4ACC-ADC0-DD8250798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52087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C42EAB-B666-4169-8347-BEE11401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B8D4-E608-411C-8432-484A3B8247FE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1BB81-83B3-4739-99C2-04B85DE8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FE8428-3017-4CB9-8899-BEAAC135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5799-55DE-4DDB-9D9F-E995726F29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05450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1A9C45-82D0-41B1-B6E1-214B27DC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875A-B154-4E4C-8B21-946CF27B824E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D3768-0270-4B94-B093-4292F5E4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F21FD4-FB2C-4784-BFDD-8F44B7D9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441A-8036-41C1-B459-10DA71A2B4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2464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25F4343-BE07-4765-A84E-DE909250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99DC-117E-48FE-A61A-2FB377715F24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3F5BB29-CD47-4831-A6D1-10259B1F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4AC5664-D292-4102-BEF0-06FC284F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DE66-4CB4-4622-AA65-B823A8D163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0527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CFC195E-35FC-43ED-86B3-C40A3313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24A9-36ED-486D-9D09-EA623F0C1D59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29FDA48-192B-4058-AAC2-0AFC9BE9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BBF3548-076C-4B86-BE16-F351E923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1B65-D6B9-4884-9B7A-9E0A001BCB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04229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E009E31-1F98-4FAA-8961-8898BD5B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A3F5-E529-4EB8-8BF5-28F26DA00039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3FE3C04-DA9E-4D6F-9E6D-20B5B364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D8E813F-493B-4162-A70F-1D4EEB07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7E3F-0A1E-4D60-8A3B-BC993AF07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35408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BD535377-582B-4D18-89E4-4405EFC2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12A8-6BC0-4188-B25D-006C4FB63D3D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733359F-7EB9-4F22-B1AB-D7CE68F7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2BDD6C0-C96D-4F41-8920-038291D1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463F-90F7-417E-B1EA-C6F4258155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6985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A54CEB2-AEE4-4B10-A53E-F1AE5B07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DBB6-F68D-410F-8F17-94BA94721B10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5D5A068-2C94-44E7-AA80-9C435AA9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6460338-0AC2-4538-B33F-96622414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175B-41F3-4FF0-985C-A9DF04E6D3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97978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0FE3BFF-0327-4628-A287-BCD359E8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0E52-B5D3-47BF-94AB-DC39EAD714F2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B23DB11-4D0C-443C-A5CB-D729E4FE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33CD9D3-483A-4F4E-80A7-C71434B8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7554-785C-4C0C-9958-9EBFB206FC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02882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E2369EDF-1168-4405-9777-B6114BB0AB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E323E59-979C-4E3E-BC8C-6351C53EB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64542B-7BC1-4E82-970F-B133AD728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58C1E9-280B-4A29-9FB8-49D207103A95}" type="datetimeFigureOut">
              <a:rPr lang="it-IT"/>
              <a:pPr>
                <a:defRPr/>
              </a:pPr>
              <a:t>23/04/2019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5B05F-00FF-4683-BCF5-237A53B69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57973C-676C-43DA-AC64-BE3407EC4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69EAF-73EB-4680-B4BE-C3B7B0AED9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.ferruglio@giuri.unige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coferruglio@hotmail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a.gov/library/publications/the-world-factbook/" TargetMode="External"/><Relationship Id="rId13" Type="http://schemas.openxmlformats.org/officeDocument/2006/relationships/hyperlink" Target="http://www.viaggiaresicuri.it/" TargetMode="External"/><Relationship Id="rId18" Type="http://schemas.openxmlformats.org/officeDocument/2006/relationships/hyperlink" Target="https://it.actualitix.com/" TargetMode="External"/><Relationship Id="rId3" Type="http://schemas.openxmlformats.org/officeDocument/2006/relationships/hyperlink" Target="https://www.istat.it/" TargetMode="External"/><Relationship Id="rId7" Type="http://schemas.openxmlformats.org/officeDocument/2006/relationships/hyperlink" Target="https://www.imf.org/en/data" TargetMode="External"/><Relationship Id="rId12" Type="http://schemas.openxmlformats.org/officeDocument/2006/relationships/hyperlink" Target="https://www.osce.org/it" TargetMode="External"/><Relationship Id="rId17" Type="http://schemas.openxmlformats.org/officeDocument/2006/relationships/hyperlink" Target="https://www.amnesty.org/e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torymaps.esri.com/stories/terrorist-attack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.worldbank.org/" TargetMode="External"/><Relationship Id="rId11" Type="http://schemas.openxmlformats.org/officeDocument/2006/relationships/hyperlink" Target="http://www.oecd.org/italy/" TargetMode="External"/><Relationship Id="rId5" Type="http://schemas.openxmlformats.org/officeDocument/2006/relationships/hyperlink" Target="http://www.un.org/en/index.html" TargetMode="External"/><Relationship Id="rId15" Type="http://schemas.openxmlformats.org/officeDocument/2006/relationships/hyperlink" Target="http://www.humanrightsatlas.org/atlas/" TargetMode="External"/><Relationship Id="rId10" Type="http://schemas.openxmlformats.org/officeDocument/2006/relationships/hyperlink" Target="https://www.unhcr.it/risorse/statistiche" TargetMode="External"/><Relationship Id="rId4" Type="http://schemas.openxmlformats.org/officeDocument/2006/relationships/hyperlink" Target="https://ec.europa.eu/eurostat" TargetMode="External"/><Relationship Id="rId9" Type="http://schemas.openxmlformats.org/officeDocument/2006/relationships/hyperlink" Target="http://www.interno.gov.it/it/sala-stampa/dati-e-statistiche" TargetMode="External"/><Relationship Id="rId14" Type="http://schemas.openxmlformats.org/officeDocument/2006/relationships/hyperlink" Target="https://ourworldindata.org/human-right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hyperlink" Target="http://www.limesonline.com/accadde-oggi-anniversari-geopolitici-21-novembrevoltaire-francesco-giuseppe-accordo-di-dayton-nato/103057?refresh_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6">
            <a:extLst>
              <a:ext uri="{FF2B5EF4-FFF2-40B4-BE49-F238E27FC236}">
                <a16:creationId xmlns:a16="http://schemas.microsoft.com/office/drawing/2014/main" id="{B5562D13-DB36-4188-B6B0-E8CA939E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12192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Lezione per il Liceo Classico Statale ‘‘Andrea D’Oria’’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(6 febbraio 2019)</a:t>
            </a:r>
          </a:p>
        </p:txBody>
      </p:sp>
      <p:sp>
        <p:nvSpPr>
          <p:cNvPr id="3075" name="CasellaDiTesto 7">
            <a:extLst>
              <a:ext uri="{FF2B5EF4-FFF2-40B4-BE49-F238E27FC236}">
                <a16:creationId xmlns:a16="http://schemas.microsoft.com/office/drawing/2014/main" id="{A9468A61-CC7C-4016-B075-1D86F4CE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2888"/>
            <a:ext cx="12192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500" b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LE CRISI INTERNAZIONALI APERTE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4500" b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ALL’INIZIO DEL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800" b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Una brevissima rassegna, per una consapevolezza geopolitica dei problemi globali </a:t>
            </a:r>
          </a:p>
        </p:txBody>
      </p:sp>
      <p:sp>
        <p:nvSpPr>
          <p:cNvPr id="3076" name="CasellaDiTesto 8">
            <a:extLst>
              <a:ext uri="{FF2B5EF4-FFF2-40B4-BE49-F238E27FC236}">
                <a16:creationId xmlns:a16="http://schemas.microsoft.com/office/drawing/2014/main" id="{E1178AB7-2669-4B36-9E3D-D1054AA5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8675"/>
            <a:ext cx="12192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Marco Ferruglio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Dottorando di ricerca in Diritto internazionale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Università degli Studi di Genova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 b="1" i="1">
              <a:solidFill>
                <a:srgbClr val="002060"/>
              </a:solidFill>
              <a:latin typeface="Book Antiqua" panose="0204060205030503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i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marco.ferruglio@giuri.unige.it</a:t>
            </a:r>
            <a:endParaRPr lang="it-IT" altLang="it-IT" sz="2400" b="1" i="1">
              <a:solidFill>
                <a:srgbClr val="002060"/>
              </a:solidFill>
              <a:latin typeface="Book Antiqua" panose="0204060205030503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i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  <a:hlinkClick r:id="rId4"/>
              </a:rPr>
              <a:t>marcoferruglio@hotmail.it</a:t>
            </a:r>
            <a:r>
              <a:rPr lang="it-IT" altLang="it-IT" sz="2400" b="1" i="1">
                <a:solidFill>
                  <a:srgbClr val="002060"/>
                </a:solidFill>
                <a:latin typeface="Book Antiqua" panose="02040602050305030304" pitchFamily="18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0CD37B-E211-4E4C-A21D-3F19C688D68F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DEBD27-0FF9-4AD7-9540-177CDDE15666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340" name="CasellaDiTesto 5">
            <a:extLst>
              <a:ext uri="{FF2B5EF4-FFF2-40B4-BE49-F238E27FC236}">
                <a16:creationId xmlns:a16="http://schemas.microsoft.com/office/drawing/2014/main" id="{D5C82DB5-EF93-4386-9C4C-9547C39E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VENEZUELANA / 4 </a:t>
            </a:r>
          </a:p>
        </p:txBody>
      </p:sp>
      <p:sp>
        <p:nvSpPr>
          <p:cNvPr id="14341" name="CasellaDiTesto 11">
            <a:extLst>
              <a:ext uri="{FF2B5EF4-FFF2-40B4-BE49-F238E27FC236}">
                <a16:creationId xmlns:a16="http://schemas.microsoft.com/office/drawing/2014/main" id="{119A4C22-EBC3-4BD1-9AC6-54C2E3E7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822325"/>
            <a:ext cx="710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402386-B24C-4636-98E1-9E4C76A46922}"/>
              </a:ext>
            </a:extLst>
          </p:cNvPr>
          <p:cNvSpPr txBox="1"/>
          <p:nvPr/>
        </p:nvSpPr>
        <p:spPr>
          <a:xfrm>
            <a:off x="398463" y="822325"/>
            <a:ext cx="8447087" cy="432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23/1/2019 Juan </a:t>
            </a:r>
            <a:r>
              <a:rPr lang="it-IT" sz="25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Guaidò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Presidente dell’Assemblea Nazionale, </a:t>
            </a:r>
            <a:r>
              <a:rPr lang="it-IT" sz="25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ritenendo irregolari le elezioni del 2018 (e quindi la rielezione di </a:t>
            </a:r>
            <a:r>
              <a:rPr lang="it-IT" sz="2500" i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Maduro</a:t>
            </a:r>
            <a:r>
              <a:rPr lang="it-IT" sz="25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giura come Presidente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it-IT" sz="25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Maduro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conserva finora il controllo </a:t>
            </a:r>
            <a:r>
              <a:rPr lang="it-IT" sz="25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facto 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 Paese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grandi manifestazioni a favore di entrambe le parti, decine di morti. Un generale con </a:t>
            </a:r>
            <a:r>
              <a:rPr lang="it-IT" sz="25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Guaidò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MONDO </a:t>
            </a:r>
            <a:r>
              <a:rPr lang="it-IT" sz="2500" b="1" cap="all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è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DIVISO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Pro-</a:t>
            </a:r>
            <a:r>
              <a:rPr lang="it-IT" sz="2500" i="1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Guaidò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USA, Canada, Brasile, Colombia, Regno Unito, Francia, Germania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5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Pro-</a:t>
            </a:r>
            <a:r>
              <a:rPr lang="it-IT" sz="2500" i="1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Maduro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 Russia, Cina, Cuba, Bolivia, Turchia, Iran, Siria di </a:t>
            </a:r>
            <a:r>
              <a:rPr lang="it-IT" sz="25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Assad</a:t>
            </a: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343" name="Immagine 1">
            <a:extLst>
              <a:ext uri="{FF2B5EF4-FFF2-40B4-BE49-F238E27FC236}">
                <a16:creationId xmlns:a16="http://schemas.microsoft.com/office/drawing/2014/main" id="{8E06AC48-5C6B-4086-8FB0-D9CC8F7C9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688" y="822325"/>
            <a:ext cx="3036887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CasellaDiTesto 7">
            <a:extLst>
              <a:ext uri="{FF2B5EF4-FFF2-40B4-BE49-F238E27FC236}">
                <a16:creationId xmlns:a16="http://schemas.microsoft.com/office/drawing/2014/main" id="{DF0CBF0A-8600-4450-A417-ECBC66A6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5146675"/>
            <a:ext cx="1169511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L’Italia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finora è apparsa più 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incerta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per divergenze dentro la maggioranza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Consiglio di Sicurezza dell’ONU è bloccato dai veti incrociati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Gli USA non hanno escluso un intervento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è possibile che nei prossimi giorni aiuti umanitari tentino di entrare nel Paese scortati da truppe USA 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B7F602-8617-49E8-AC22-3D1B0177FC5F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EAA20B7-9ED1-45E1-8EA3-FC5608293EF7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364" name="CasellaDiTesto 5">
            <a:extLst>
              <a:ext uri="{FF2B5EF4-FFF2-40B4-BE49-F238E27FC236}">
                <a16:creationId xmlns:a16="http://schemas.microsoft.com/office/drawing/2014/main" id="{A323A811-6FCB-475D-8C3C-24871F1F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LIBIA: dove l’Italia è in prima linea  </a:t>
            </a:r>
          </a:p>
        </p:txBody>
      </p:sp>
      <p:sp>
        <p:nvSpPr>
          <p:cNvPr id="15365" name="CasellaDiTesto 25">
            <a:extLst>
              <a:ext uri="{FF2B5EF4-FFF2-40B4-BE49-F238E27FC236}">
                <a16:creationId xmlns:a16="http://schemas.microsoft.com/office/drawing/2014/main" id="{A250A9A5-4B15-4A9B-B8CE-40A200AF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81025"/>
            <a:ext cx="11877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L’INTERVENTO DEL 2011</a:t>
            </a:r>
            <a:endParaRPr lang="it-IT" altLang="it-IT" sz="3000" b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366" name="CasellaDiTesto 26">
            <a:extLst>
              <a:ext uri="{FF2B5EF4-FFF2-40B4-BE49-F238E27FC236}">
                <a16:creationId xmlns:a16="http://schemas.microsoft.com/office/drawing/2014/main" id="{D83BE6A5-F628-4FAA-BE5B-4238CB82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135063"/>
            <a:ext cx="86280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Dal 1911 al 1943 colonia italiana.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Dal 1969 al 2011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la Libia è stata governata dalla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dittatura di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Muhammar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Gheddafi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in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relazioni ambigue e ambivalenti con l’Italia (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accordi per il petrolio, missili su Lampedusa nel 1986, accordi sull’immigrazione irregolare negli anni ‘2000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Negli anni ‘80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Paese responsabile di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atti di terrorismo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(Volo Pan Am 103, 1988: 270 morti),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bomb. USA nel 1986 (Op. El Dorado Canyon)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‘‘Riabilitazione’’ internazionale nel 2003 </a:t>
            </a:r>
          </a:p>
        </p:txBody>
      </p:sp>
      <p:pic>
        <p:nvPicPr>
          <p:cNvPr id="15367" name="Immagine 27">
            <a:extLst>
              <a:ext uri="{FF2B5EF4-FFF2-40B4-BE49-F238E27FC236}">
                <a16:creationId xmlns:a16="http://schemas.microsoft.com/office/drawing/2014/main" id="{59A9F08F-DFD5-43A2-8F5E-38158EC5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350" y="1471613"/>
            <a:ext cx="28638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CasellaDiTesto 28">
            <a:extLst>
              <a:ext uri="{FF2B5EF4-FFF2-40B4-BE49-F238E27FC236}">
                <a16:creationId xmlns:a16="http://schemas.microsoft.com/office/drawing/2014/main" id="{FD415A3E-EC0A-4A85-AA0D-5AA5E732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5165725"/>
            <a:ext cx="118760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Nel febbraio 2011 esplodono manifestazioni anti-governative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sanguinosamente represse, che sfociano in una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guerra civile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17/3/2011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inizia l’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Operazione 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Unified Protector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(promosso dalla Francia): la no-fly zone porterà alla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caduta di Gheddafi (ottobre 2011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 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AD073C-DCE3-4782-BBC9-7E1EF605C041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E5873B1-2B59-470A-B653-5EF1D2186807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3F1E3E8D-7944-4D2F-B606-310FD6DF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LIBIA: dove l’Italia è in prima linea / 2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CF707B-FB17-42E7-924F-899218CE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892175"/>
            <a:ext cx="6108700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Immagine 10">
            <a:extLst>
              <a:ext uri="{FF2B5EF4-FFF2-40B4-BE49-F238E27FC236}">
                <a16:creationId xmlns:a16="http://schemas.microsoft.com/office/drawing/2014/main" id="{C9259516-E6D7-48E9-B90C-6C07BD83C0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963" y="814388"/>
            <a:ext cx="15287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E13D885-9A6D-4816-A817-01C9AF26B3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792" y="1151305"/>
            <a:ext cx="1334371" cy="1652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F9BF6AE-E435-4ACC-A7A9-CB81014C4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313" y="1145540"/>
            <a:ext cx="1433721" cy="1656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Immagine 14">
            <a:extLst>
              <a:ext uri="{FF2B5EF4-FFF2-40B4-BE49-F238E27FC236}">
                <a16:creationId xmlns:a16="http://schemas.microsoft.com/office/drawing/2014/main" id="{35074718-5CE5-47B9-AF1D-2C17708B64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2863850"/>
            <a:ext cx="8493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F7743D-EE45-47B5-95C0-BB0EA29C4064}"/>
              </a:ext>
            </a:extLst>
          </p:cNvPr>
          <p:cNvSpPr txBox="1"/>
          <p:nvPr/>
        </p:nvSpPr>
        <p:spPr>
          <a:xfrm>
            <a:off x="1328738" y="5403850"/>
            <a:ext cx="34464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RIVALIT</a:t>
            </a:r>
            <a:r>
              <a:rPr lang="it-IT" sz="2400" b="1" i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GEOPOLITICHE</a:t>
            </a:r>
          </a:p>
        </p:txBody>
      </p:sp>
      <p:pic>
        <p:nvPicPr>
          <p:cNvPr id="17419" name="Immagine 16">
            <a:extLst>
              <a:ext uri="{FF2B5EF4-FFF2-40B4-BE49-F238E27FC236}">
                <a16:creationId xmlns:a16="http://schemas.microsoft.com/office/drawing/2014/main" id="{B4E72CA4-0D02-4EF9-8A71-7999612691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851150"/>
            <a:ext cx="862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magine 17">
            <a:extLst>
              <a:ext uri="{FF2B5EF4-FFF2-40B4-BE49-F238E27FC236}">
                <a16:creationId xmlns:a16="http://schemas.microsoft.com/office/drawing/2014/main" id="{42BDF522-52AF-4884-9802-71A986AFAEB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5" y="3135313"/>
            <a:ext cx="596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magine 18">
            <a:extLst>
              <a:ext uri="{FF2B5EF4-FFF2-40B4-BE49-F238E27FC236}">
                <a16:creationId xmlns:a16="http://schemas.microsoft.com/office/drawing/2014/main" id="{20E8E6BB-9979-4C91-A666-646316D40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2855913"/>
            <a:ext cx="8207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Immagine 19">
            <a:extLst>
              <a:ext uri="{FF2B5EF4-FFF2-40B4-BE49-F238E27FC236}">
                <a16:creationId xmlns:a16="http://schemas.microsoft.com/office/drawing/2014/main" id="{7D22978B-3E79-42F9-A135-FDF8F708953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863850"/>
            <a:ext cx="8207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magine 21">
            <a:extLst>
              <a:ext uri="{FF2B5EF4-FFF2-40B4-BE49-F238E27FC236}">
                <a16:creationId xmlns:a16="http://schemas.microsoft.com/office/drawing/2014/main" id="{F9DA4FD8-E004-462F-92F1-7A9367C241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3101975"/>
            <a:ext cx="6588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magine 22">
            <a:extLst>
              <a:ext uri="{FF2B5EF4-FFF2-40B4-BE49-F238E27FC236}">
                <a16:creationId xmlns:a16="http://schemas.microsoft.com/office/drawing/2014/main" id="{48F23D66-A2DD-46CB-B650-9DD92357418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475" y="3652838"/>
            <a:ext cx="850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2109DB7-202B-4598-8602-E28E5B13EAC5}"/>
              </a:ext>
            </a:extLst>
          </p:cNvPr>
          <p:cNvCxnSpPr/>
          <p:nvPr/>
        </p:nvCxnSpPr>
        <p:spPr>
          <a:xfrm flipH="1">
            <a:off x="2925763" y="4978400"/>
            <a:ext cx="692150" cy="4143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DD4E751A-FED9-47F6-A9DE-224A6CAE7F9C}"/>
              </a:ext>
            </a:extLst>
          </p:cNvPr>
          <p:cNvCxnSpPr/>
          <p:nvPr/>
        </p:nvCxnSpPr>
        <p:spPr>
          <a:xfrm>
            <a:off x="2317750" y="4892675"/>
            <a:ext cx="635000" cy="500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5E67DCA0-6AC2-432D-98A0-FC17420780AB}"/>
              </a:ext>
            </a:extLst>
          </p:cNvPr>
          <p:cNvSpPr/>
          <p:nvPr/>
        </p:nvSpPr>
        <p:spPr>
          <a:xfrm rot="407959">
            <a:off x="-45041" y="3938699"/>
            <a:ext cx="460663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FEZZAN (berberi)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0231F7-E360-45AE-A6A9-4A1F754F1A35}"/>
              </a:ext>
            </a:extLst>
          </p:cNvPr>
          <p:cNvSpPr txBox="1"/>
          <p:nvPr/>
        </p:nvSpPr>
        <p:spPr>
          <a:xfrm>
            <a:off x="6523038" y="892175"/>
            <a:ext cx="5522912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Dalla caduta del regime di Gheddafi (2011)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violenza diffusa e frammentazione politica. </a:t>
            </a:r>
            <a:r>
              <a:rPr lang="it-IT" sz="24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Dal 2014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Governo di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al-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Sarraj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a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Tripoli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(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l’unico riconosciuto dalla maggioranza degli Stati; fortemente </a:t>
            </a:r>
            <a:r>
              <a:rPr lang="it-IT" sz="24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appoggiato dall’Italia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che ha interessi petroliferi con l’ENI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Governo di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Tobruk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(Al-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Thani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generale 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Haftar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 (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appoggiato dall’Egitto, in modo ‘‘intermittente’’ dalla Francia, che ha interessi petroliferi con la Total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Tribù berbere del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Fezzan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  <a:endParaRPr lang="it-IT" sz="24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DCCE31-F094-43CB-B1EF-9A1CF8E546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863" y="1046770"/>
            <a:ext cx="1257487" cy="1832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9AC041-253D-4F9D-89E6-8EB305B2AD55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EEF732-BD8B-46F8-AB52-ED01D61B2B1E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460" name="CasellaDiTesto 5">
            <a:extLst>
              <a:ext uri="{FF2B5EF4-FFF2-40B4-BE49-F238E27FC236}">
                <a16:creationId xmlns:a16="http://schemas.microsoft.com/office/drawing/2014/main" id="{1E1990DA-1671-4392-AE63-ACB888A4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LIBIA: dove l’Italia è in prima linea / 3 </a:t>
            </a:r>
          </a:p>
        </p:txBody>
      </p:sp>
      <p:sp>
        <p:nvSpPr>
          <p:cNvPr id="19461" name="CasellaDiTesto 20">
            <a:extLst>
              <a:ext uri="{FF2B5EF4-FFF2-40B4-BE49-F238E27FC236}">
                <a16:creationId xmlns:a16="http://schemas.microsoft.com/office/drawing/2014/main" id="{7260B1DE-E520-41E3-8BB2-78B8D58B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744538"/>
            <a:ext cx="860107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700" b="1" i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 realtà</a:t>
            </a:r>
            <a:r>
              <a:rPr lang="it-IT" altLang="it-IT" sz="27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la</a:t>
            </a:r>
            <a:r>
              <a:rPr lang="it-IT" altLang="it-IT" sz="2700" b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frammentazione </a:t>
            </a:r>
            <a:r>
              <a:rPr lang="it-IT" altLang="it-IT" sz="27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della Libia è </a:t>
            </a:r>
            <a:r>
              <a:rPr lang="it-IT" altLang="it-IT" sz="2700" b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molto maggiore </a:t>
            </a:r>
            <a:r>
              <a:rPr lang="it-IT" altLang="it-IT" sz="27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rispetto alla tripartizione illustrata nella slide precedente</a:t>
            </a:r>
            <a:r>
              <a:rPr lang="it-IT" altLang="it-IT" sz="27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perché </a:t>
            </a:r>
            <a:r>
              <a:rPr lang="it-IT" altLang="it-IT" sz="27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 governi di Tripoli e di Tobruk </a:t>
            </a:r>
            <a:r>
              <a:rPr lang="it-IT" altLang="it-IT" sz="27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(in conflitto tra loro) controllano direttamente solo una piccola parte del ‘‘loro’’ territorio, e per il resto </a:t>
            </a:r>
            <a:r>
              <a:rPr lang="it-IT" altLang="it-IT" sz="27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si affidano alla – dubbia – fedeltà di milizie locali, spesso rivali</a:t>
            </a:r>
            <a:r>
              <a:rPr lang="it-IT" altLang="it-IT" sz="27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che negli scorsi anni più volte si sono addirittura combattute tra loro o hanno attaccato il governo dal quale teoricamente dipendono (ciò soprattutto per il governo di Tripoli).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7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it-IT" altLang="it-IT" sz="27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nei fatti </a:t>
            </a:r>
            <a:r>
              <a:rPr lang="it-IT" altLang="it-IT" sz="27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le ‘‘forze armate’’ (comprese polizia e guardia costiera) spesso sono costituite dalle stesse milizie territoriali locali («</a:t>
            </a:r>
            <a:r>
              <a:rPr lang="it-IT" altLang="it-IT" sz="27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la Guardia costiera libica non esiste</a:t>
            </a:r>
            <a:r>
              <a:rPr lang="it-IT" altLang="it-IT" sz="27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»)</a:t>
            </a:r>
            <a:r>
              <a:rPr lang="it-IT" altLang="it-IT" sz="27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  <a:endParaRPr lang="it-IT" altLang="it-IT" sz="27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1D4E4947-213F-417E-AA45-8B692565C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925" y="933450"/>
            <a:ext cx="2935288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3" name="CasellaDiTesto 27">
            <a:extLst>
              <a:ext uri="{FF2B5EF4-FFF2-40B4-BE49-F238E27FC236}">
                <a16:creationId xmlns:a16="http://schemas.microsoft.com/office/drawing/2014/main" id="{4FB3ADC4-C989-417F-AD27-5BA6D723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50" y="4194175"/>
            <a:ext cx="29670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Miliziani libici (</a:t>
            </a:r>
            <a:r>
              <a:rPr lang="it-IT" altLang="it-IT" sz="1800" i="1"/>
              <a:t>fonte:  afp, in https://www.repubblica.it/esteri/2018/08/27/news/libia_violenti_scontri_tra_milizie_a_tripoli-205041237</a:t>
            </a:r>
            <a:r>
              <a:rPr lang="it-IT" altLang="it-IT" sz="1800"/>
              <a:t>/)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653982-E9EF-4A85-A37F-95F383BE29B8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146D258-BDDC-480A-B579-05F11BEED949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508" name="CasellaDiTesto 8">
            <a:extLst>
              <a:ext uri="{FF2B5EF4-FFF2-40B4-BE49-F238E27FC236}">
                <a16:creationId xmlns:a16="http://schemas.microsoft.com/office/drawing/2014/main" id="{A6A2FE0B-B7DA-4CB5-BD13-B2D21054C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CONFLITTO SIRIANO: una proxy war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7DDC5E-CC83-44A8-936E-E9129310B6EF}"/>
              </a:ext>
            </a:extLst>
          </p:cNvPr>
          <p:cNvSpPr txBox="1"/>
          <p:nvPr/>
        </p:nvSpPr>
        <p:spPr>
          <a:xfrm>
            <a:off x="-20638" y="676275"/>
            <a:ext cx="8491538" cy="6046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Dal febbraio </a:t>
            </a:r>
            <a:r>
              <a:rPr lang="it-IT" sz="26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2011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manifestazioni sanguinosamente represse  poco dopo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scoppia una guerra civile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conflitto diviene una </a:t>
            </a:r>
            <a:r>
              <a:rPr lang="it-IT" sz="26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proxy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war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in cui le grandi potenze si combattono ‘‘per procura’’, sostenendo fronti diversi, in una guerra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sciiti vs. sunniti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Consiglio di Sicurezza dell’ONU bloccato da veti incrociati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):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USA &amp; alleati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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ribelli ‘‘moderati’’ (ESL, SDF), curdi (YPG, all’interno dell’SDF)  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Turchia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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ribelli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ma ostilità ai curdi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‘‘</a:t>
            </a:r>
            <a:r>
              <a:rPr lang="it-IT" sz="2600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Petromonarchie</a:t>
            </a: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’’ del Golfo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ribelli sunniti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(di fatto, anche quelli integralisti)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Russia, Iran, Hezbollah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regime di </a:t>
            </a:r>
            <a:r>
              <a:rPr lang="it-IT" sz="26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Assad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fronte ribelle è molto frammentato, e al suo interno acquisiscono grande spazio gruppi islamisti (in lotta tra loro, e con gli altri ribelli): 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al-</a:t>
            </a:r>
            <a:r>
              <a:rPr lang="it-IT" sz="25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Nusra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 l’</a:t>
            </a:r>
            <a:r>
              <a:rPr lang="it-IT" sz="25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ISIS</a:t>
            </a:r>
            <a:r>
              <a:rPr lang="it-IT" sz="25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21510" name="Immagine 2">
            <a:extLst>
              <a:ext uri="{FF2B5EF4-FFF2-40B4-BE49-F238E27FC236}">
                <a16:creationId xmlns:a16="http://schemas.microsoft.com/office/drawing/2014/main" id="{78458E33-D19F-4F34-90CA-7F0946BBC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150" y="1238250"/>
            <a:ext cx="26035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asellaDiTesto 5">
            <a:extLst>
              <a:ext uri="{FF2B5EF4-FFF2-40B4-BE49-F238E27FC236}">
                <a16:creationId xmlns:a16="http://schemas.microsoft.com/office/drawing/2014/main" id="{5044EEA0-D28F-4104-8CDD-7DFE67D81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5341938"/>
            <a:ext cx="260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u="sng">
                <a:solidFill>
                  <a:srgbClr val="002060"/>
                </a:solidFill>
              </a:rPr>
              <a:t>Bashar al-Assad</a:t>
            </a:r>
            <a:r>
              <a:rPr lang="it-IT" altLang="it-IT" sz="1800"/>
              <a:t>, succeduto al padre come presidente della Siria nel 2000</a:t>
            </a:r>
          </a:p>
        </p:txBody>
      </p:sp>
      <p:pic>
        <p:nvPicPr>
          <p:cNvPr id="21512" name="Immagine 6">
            <a:extLst>
              <a:ext uri="{FF2B5EF4-FFF2-40B4-BE49-F238E27FC236}">
                <a16:creationId xmlns:a16="http://schemas.microsoft.com/office/drawing/2014/main" id="{5E45DD07-2D36-4BCA-8E43-23778AE0A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900" y="996950"/>
            <a:ext cx="1130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magine 7">
            <a:extLst>
              <a:ext uri="{FF2B5EF4-FFF2-40B4-BE49-F238E27FC236}">
                <a16:creationId xmlns:a16="http://schemas.microsoft.com/office/drawing/2014/main" id="{A0666473-9159-43A4-8411-CADB88068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9600" y="4065588"/>
            <a:ext cx="1117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">
            <a:extLst>
              <a:ext uri="{FF2B5EF4-FFF2-40B4-BE49-F238E27FC236}">
                <a16:creationId xmlns:a16="http://schemas.microsoft.com/office/drawing/2014/main" id="{05782D5D-AE43-48CB-9E0A-A8371F35A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676275"/>
            <a:ext cx="4505325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98CD73-0EDA-4305-92BA-15D7F28B6160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F868E3E-D844-45BA-B372-BFE4B8EFF5FA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3" name="CasellaDiTesto 8">
            <a:extLst>
              <a:ext uri="{FF2B5EF4-FFF2-40B4-BE49-F238E27FC236}">
                <a16:creationId xmlns:a16="http://schemas.microsoft.com/office/drawing/2014/main" id="{49970E7A-1176-4EA1-8664-5041917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CONFLITTO SIRIANO: i mancati interventi contro Assad</a:t>
            </a:r>
          </a:p>
        </p:txBody>
      </p:sp>
      <p:sp>
        <p:nvSpPr>
          <p:cNvPr id="22534" name="CasellaDiTesto 9">
            <a:extLst>
              <a:ext uri="{FF2B5EF4-FFF2-40B4-BE49-F238E27FC236}">
                <a16:creationId xmlns:a16="http://schemas.microsoft.com/office/drawing/2014/main" id="{930D1081-3334-4700-8A2A-47895528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676275"/>
            <a:ext cx="745648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Inizialmente l’obiettivo occidentale è abbattere Assad, ma il regime riesce a resistere (grazie all’appoggio russo e iraniano), e i Paesi occidentali di fatto sono restii a iniziare un’operazione in un teatro così complesso.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21/8/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2013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uso di gas sarin da parte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delle forze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di Assad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</a:t>
            </a:r>
            <a:r>
              <a:rPr lang="it-IT" altLang="it-IT" sz="26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varcata la «linea rossa»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  USA, Francia e Regno Unito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minacciano un intervento, 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ma </a:t>
            </a:r>
            <a:r>
              <a:rPr lang="it-IT" altLang="it-IT" sz="26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 realtà sono riluttanti; a settembre un accordo per lo smantellamento dell’arsenale chimico di Assad (mai del tutto attuato) fa archiviare il progetto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6/4/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2017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il 13-14/4/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2018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gli USA lanciano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attacchi missilistici mirati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 reazione all’uso di armi chimiche.</a:t>
            </a:r>
            <a:endParaRPr lang="it-IT" altLang="it-IT" sz="25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A16973-2B32-41CD-9616-44A53273A69D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866CD72-B7EC-4E36-9AFF-FB73B82F0D6D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56" name="CasellaDiTesto 8">
            <a:extLst>
              <a:ext uri="{FF2B5EF4-FFF2-40B4-BE49-F238E27FC236}">
                <a16:creationId xmlns:a16="http://schemas.microsoft.com/office/drawing/2014/main" id="{461A8E75-1375-477E-B14F-5F34A2C3A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NASCITA DELLO «STATO ISLAMICO» </a:t>
            </a:r>
          </a:p>
        </p:txBody>
      </p:sp>
      <p:sp>
        <p:nvSpPr>
          <p:cNvPr id="23557" name="CasellaDiTesto 9">
            <a:extLst>
              <a:ext uri="{FF2B5EF4-FFF2-40B4-BE49-F238E27FC236}">
                <a16:creationId xmlns:a16="http://schemas.microsoft.com/office/drawing/2014/main" id="{29AC1B50-0F6E-4FF4-863D-D2048E073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676275"/>
            <a:ext cx="5207001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Approfittando della situazione creata dal conflitto siriano, l’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ISIS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(o ISIL, o IS, o DAESH), guidato da Abu Bakr al-Baghdadi, conquista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ampie porzioni dell’Iraq settentrionale e della Siria orientale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proclamando il 29/6/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2014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lo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«Stato islamico»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it-IT" altLang="it-IT" sz="26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che raggiunge l’apice nel 2015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 </a:t>
            </a:r>
            <a:endParaRPr lang="it-IT" altLang="it-IT" sz="2600" i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23558" name="Immagine 2">
            <a:extLst>
              <a:ext uri="{FF2B5EF4-FFF2-40B4-BE49-F238E27FC236}">
                <a16:creationId xmlns:a16="http://schemas.microsoft.com/office/drawing/2014/main" id="{226F626D-A154-43CD-BCC6-CA7A8510D9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8" y="714375"/>
            <a:ext cx="6621462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CasellaDiTesto 5">
            <a:extLst>
              <a:ext uri="{FF2B5EF4-FFF2-40B4-BE49-F238E27FC236}">
                <a16:creationId xmlns:a16="http://schemas.microsoft.com/office/drawing/2014/main" id="{0B387F04-8747-4FF4-8F2E-9F1176A68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148138"/>
            <a:ext cx="6630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Lo «Stato islamico» (in grigio) alla sua massima espansione (6/2015) </a:t>
            </a:r>
          </a:p>
        </p:txBody>
      </p:sp>
      <p:sp>
        <p:nvSpPr>
          <p:cNvPr id="23560" name="CasellaDiTesto 11">
            <a:extLst>
              <a:ext uri="{FF2B5EF4-FFF2-40B4-BE49-F238E27FC236}">
                <a16:creationId xmlns:a16="http://schemas.microsoft.com/office/drawing/2014/main" id="{1B41CE00-00A6-4CE9-839C-84F50EE6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9938"/>
            <a:ext cx="120935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Atrocità di massa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rapimento e decapitazione di ostaggi, sterminio di comunità «infedeli» (come gli yazidi), organizzazione di attentati in Europa (</a:t>
            </a:r>
            <a:r>
              <a:rPr lang="it-IT" altLang="it-IT" sz="26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es.: attacchi di Parigi del 13/11/2015, 130 vittime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5A1486B-612F-46FD-BD27-45409559FFB9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059A6B6-9A03-48CF-91AA-EAA9364852AF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580" name="CasellaDiTesto 8">
            <a:extLst>
              <a:ext uri="{FF2B5EF4-FFF2-40B4-BE49-F238E27FC236}">
                <a16:creationId xmlns:a16="http://schemas.microsoft.com/office/drawing/2014/main" id="{7A4BA0EB-1357-4395-987C-C400A1E1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SCONFITTA(?) DELLO «STATO ISLAMICO»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574995-FA05-48D9-8265-ACCCD4F366FE}"/>
              </a:ext>
            </a:extLst>
          </p:cNvPr>
          <p:cNvSpPr txBox="1"/>
          <p:nvPr/>
        </p:nvSpPr>
        <p:spPr>
          <a:xfrm>
            <a:off x="-20638" y="676275"/>
            <a:ext cx="8767763" cy="7754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L’</a:t>
            </a:r>
            <a:r>
              <a:rPr lang="it-IT" sz="30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ISIS</a:t>
            </a:r>
            <a:r>
              <a:rPr lang="it-IT" sz="3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viene </a:t>
            </a:r>
            <a:r>
              <a:rPr lang="it-IT" sz="30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combattuto da</a:t>
            </a:r>
            <a:r>
              <a:rPr lang="it-IT" sz="3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Coalizione a guida USA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formata da Paesi occidentali e alcuni Paesi arabi  gli USA dispiegano anche </a:t>
            </a: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forze di terra in Iraq e nei territori siriani controllati dai curdi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Russia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(offensiva dal 2015); i russi hanno </a:t>
            </a: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truppe in Siria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Iraq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 combattenti curdi (</a:t>
            </a:r>
            <a:r>
              <a:rPr lang="it-IT" sz="26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peshmerga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 iracheni.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Regime siriano di </a:t>
            </a:r>
            <a:r>
              <a:rPr lang="it-IT" sz="26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Assad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«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Forze democratiche siriane» (SDF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), costituite nel 2015: un ruolo fondamentale è svolto dalle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milizie curde siriane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(«Unità di protezione popolare», YPG); 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le forze curde comprendono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anche unità interamente femminili (le «</a:t>
            </a:r>
            <a:r>
              <a:rPr lang="it-IT" sz="2600" i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Women’s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i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Protection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i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Units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», YPJ).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Turchia (che però è ostile alle milizie curde – che considera terroriste – e ha più volte tenuto atteggiamenti ambigui).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D485B9F-662C-4F08-AB8E-31E7D9BD5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88" y="974725"/>
            <a:ext cx="3113087" cy="466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3" name="CasellaDiTesto 6">
            <a:extLst>
              <a:ext uri="{FF2B5EF4-FFF2-40B4-BE49-F238E27FC236}">
                <a16:creationId xmlns:a16="http://schemas.microsoft.com/office/drawing/2014/main" id="{3205ED00-185E-4307-BBBF-6A94F6FB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488" y="5727700"/>
            <a:ext cx="311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Combattente curda delle YPJ nel 2014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D7413E4-B4D2-48E1-89F8-FAAF931BCAF4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481C70F-0E81-4127-85A8-673F8A27932B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628" name="CasellaDiTesto 8">
            <a:extLst>
              <a:ext uri="{FF2B5EF4-FFF2-40B4-BE49-F238E27FC236}">
                <a16:creationId xmlns:a16="http://schemas.microsoft.com/office/drawing/2014/main" id="{CDF29312-A2F7-48FD-83CD-42AA5135E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SCONFITTA(?) DELLO «STATO ISLAMICO» / 2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C6A347-32B5-46BB-B255-9F171BC90F7A}"/>
              </a:ext>
            </a:extLst>
          </p:cNvPr>
          <p:cNvSpPr txBox="1"/>
          <p:nvPr/>
        </p:nvSpPr>
        <p:spPr>
          <a:xfrm>
            <a:off x="-20638" y="676275"/>
            <a:ext cx="7119938" cy="7693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Nell’ottobre 2017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le SDF liberano </a:t>
            </a:r>
            <a:r>
              <a:rPr lang="it-IT" sz="26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Raqqa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capitale dello «Stato islamico».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Entro il 2018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lo «Stato islamico» cessa quasi del tutto di esistere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come entità territoriale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(conservando solo piccolissime porzioni di territorio in Siria), </a:t>
            </a:r>
            <a:r>
              <a:rPr lang="it-IT" sz="26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ma continua a rappresentare una grave minaccia 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 livello locale e internazionale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Nel dicembre 2018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Presidente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Trump annuncia l’intenzione di ritirare le truppe dalla Siria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sostenendo che ormai 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«abbiamo sconfitto l’ISIS»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 ritiro (ancora in corso) che suscita dibattiti, anche perché </a:t>
            </a: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si teme che possa esporre i curdi ad un attacco della Turchia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 </a:t>
            </a:r>
            <a:r>
              <a:rPr lang="it-IT" sz="26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forti frizioni USA-Turchia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6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26630" name="Immagine 7">
            <a:extLst>
              <a:ext uri="{FF2B5EF4-FFF2-40B4-BE49-F238E27FC236}">
                <a16:creationId xmlns:a16="http://schemas.microsoft.com/office/drawing/2014/main" id="{381FDD1F-D23E-4496-BCC0-B5FD10ED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150" y="909638"/>
            <a:ext cx="24653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Immagine 10">
            <a:extLst>
              <a:ext uri="{FF2B5EF4-FFF2-40B4-BE49-F238E27FC236}">
                <a16:creationId xmlns:a16="http://schemas.microsoft.com/office/drawing/2014/main" id="{E74BBE25-D50C-4DB7-82AD-8C89F3EF7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950" y="3179763"/>
            <a:ext cx="22907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CasellaDiTesto 12">
            <a:extLst>
              <a:ext uri="{FF2B5EF4-FFF2-40B4-BE49-F238E27FC236}">
                <a16:creationId xmlns:a16="http://schemas.microsoft.com/office/drawing/2014/main" id="{FB75D10A-635D-4C0E-9DEC-DED34D18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963" y="4295775"/>
            <a:ext cx="20605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Il Presidente degli Stati Uniti Donald J. Trump (</a:t>
            </a:r>
            <a:r>
              <a:rPr lang="it-IT" altLang="it-IT" sz="1800" i="1"/>
              <a:t>in alto</a:t>
            </a:r>
            <a:r>
              <a:rPr lang="it-IT" altLang="it-IT" sz="1800"/>
              <a:t>) e il Presidente turco Recep Erdogan (</a:t>
            </a:r>
            <a:r>
              <a:rPr lang="it-IT" altLang="it-IT" sz="1800" i="1"/>
              <a:t>in basso</a:t>
            </a:r>
            <a:r>
              <a:rPr lang="it-IT" altLang="it-IT" sz="1800"/>
              <a:t>) </a:t>
            </a:r>
          </a:p>
        </p:txBody>
      </p:sp>
      <p:pic>
        <p:nvPicPr>
          <p:cNvPr id="26633" name="Immagine 13">
            <a:extLst>
              <a:ext uri="{FF2B5EF4-FFF2-40B4-BE49-F238E27FC236}">
                <a16:creationId xmlns:a16="http://schemas.microsoft.com/office/drawing/2014/main" id="{24EA85BE-AF00-4AF6-AA52-86AACD339F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913" y="2089150"/>
            <a:ext cx="1352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Immagine 14">
            <a:extLst>
              <a:ext uri="{FF2B5EF4-FFF2-40B4-BE49-F238E27FC236}">
                <a16:creationId xmlns:a16="http://schemas.microsoft.com/office/drawing/2014/main" id="{63A746A3-A471-4468-8B78-F4652DE5B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150" y="909638"/>
            <a:ext cx="15811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D78981-1DD6-4880-AD5A-D38327E5CD89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797C01-44B5-42C9-A693-3E1BDCF8718F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6" name="CasellaDiTesto 8">
            <a:extLst>
              <a:ext uri="{FF2B5EF4-FFF2-40B4-BE49-F238E27FC236}">
                <a16:creationId xmlns:a16="http://schemas.microsoft.com/office/drawing/2014/main" id="{FF984342-5E54-47C4-A956-0A2790DC0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SITUAZIONE OGGI IN SIRIA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4BC7D1-C321-4686-891C-D54EB2EFD9B2}"/>
              </a:ext>
            </a:extLst>
          </p:cNvPr>
          <p:cNvSpPr txBox="1"/>
          <p:nvPr/>
        </p:nvSpPr>
        <p:spPr>
          <a:xfrm>
            <a:off x="5149850" y="581025"/>
            <a:ext cx="6943725" cy="609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LE CIFRE DEL CONFLITTO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: 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367-560.000 morti totali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it-IT" sz="26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di cui </a:t>
            </a:r>
            <a:r>
              <a:rPr lang="it-IT" sz="26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oltre 100.000 civili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(stime del dicembre 2018); </a:t>
            </a:r>
          </a:p>
          <a:p>
            <a:pPr marL="1371600" lvl="2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nel 2015-2016 </a:t>
            </a:r>
            <a:r>
              <a:rPr lang="it-IT" sz="26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enorme flusso di profughi siriani verso l’Europa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6.308.622 rifugiati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 altri beneficiari di asilo (dati del 2017); </a:t>
            </a:r>
          </a:p>
          <a:p>
            <a:pPr marL="914400" lvl="1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6.150.005 sfollati interni (IDP)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(dati del 2017). 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2018 è stato l’anno meno sanguinoso della guerra civile (19.666 vittime).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Ormai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il regime di </a:t>
            </a:r>
            <a:r>
              <a:rPr lang="it-IT" sz="26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Assad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sembra essere in una </a:t>
            </a:r>
            <a:r>
              <a:rPr lang="it-IT" sz="26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posizione di netto vantaggio </a:t>
            </a:r>
            <a:r>
              <a:rPr lang="it-IT" sz="2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 diversi esperti ne prevedono la vittoria. </a:t>
            </a:r>
          </a:p>
        </p:txBody>
      </p:sp>
      <p:pic>
        <p:nvPicPr>
          <p:cNvPr id="28678" name="Immagine 11">
            <a:extLst>
              <a:ext uri="{FF2B5EF4-FFF2-40B4-BE49-F238E27FC236}">
                <a16:creationId xmlns:a16="http://schemas.microsoft.com/office/drawing/2014/main" id="{DB2D9199-FDFC-4DB2-B211-14D95843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55467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562677-6812-4BDE-87FA-6FB961A3DC13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29F93FE-D61D-44F5-B738-59C72CE01C7F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6A6DC4-A8B4-4A36-91D3-D13D932FF3C6}"/>
              </a:ext>
            </a:extLst>
          </p:cNvPr>
          <p:cNvSpPr txBox="1"/>
          <p:nvPr/>
        </p:nvSpPr>
        <p:spPr>
          <a:xfrm>
            <a:off x="2373313" y="346075"/>
            <a:ext cx="76374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 sapere dove cercare i dati …</a:t>
            </a:r>
            <a:endParaRPr lang="it-IT" sz="32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25" name="CasellaDiTesto 7">
            <a:extLst>
              <a:ext uri="{FF2B5EF4-FFF2-40B4-BE49-F238E27FC236}">
                <a16:creationId xmlns:a16="http://schemas.microsoft.com/office/drawing/2014/main" id="{2BC0CD81-D396-4D38-A797-F03372C4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114425"/>
            <a:ext cx="60039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Ist. Naz. di Statistica (ISTAT)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https://www.istat.it/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Ufficio stat. Dell’UE (EUROSTAT)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/>
              </a:rPr>
              <a:t>https://ec.europa.eu/eurostat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Nazioni Unite (ONU)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/>
              </a:rPr>
              <a:t>http://www.un.org/en/index.html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World Bank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6"/>
              </a:rPr>
              <a:t>https://data.worldbank.org/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International Monetary Fund (IMF) 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7"/>
              </a:rPr>
              <a:t>https://www.imf.org/en/data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CIA Factbook 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8"/>
              </a:rPr>
              <a:t>https://www.cia.gov/library/publications/the-world-factbook/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Ministero dell’Interno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9"/>
              </a:rPr>
              <a:t>http://www.interno.gov.it/it/sala-stampa/dati-e-statistiche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U.N. High Commissioner for Refugees (UNHCR) 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0"/>
              </a:rPr>
              <a:t>https://www.unhcr.it/risorse/statistiche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Org. per la cooperazione e lo sviluppo economico (OCSE)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1"/>
              </a:rPr>
              <a:t>http://www.oecd.org/italy/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5126" name="CasellaDiTesto 8">
            <a:extLst>
              <a:ext uri="{FF2B5EF4-FFF2-40B4-BE49-F238E27FC236}">
                <a16:creationId xmlns:a16="http://schemas.microsoft.com/office/drawing/2014/main" id="{F5CF32EF-F599-47EF-8D64-307E6A22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1114425"/>
            <a:ext cx="576897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Organizzazione per la sicurezza e la cooperazione in Europa (OSCE)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2"/>
              </a:rPr>
              <a:t>https://www.osce.org/it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Viaggiare sicuri (Min. Esteri)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3"/>
              </a:rPr>
              <a:t>http://www.viaggiaresicuri.it/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Our World in Data: Human Rights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4"/>
              </a:rPr>
              <a:t>https://ourworldindata.org/human-rights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Human Rights Atlas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5"/>
              </a:rPr>
              <a:t>http://www.humanrightsatlas.org/atlas/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 Systems Research Institute (ESRI) – mappa attacchi terroristici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6"/>
              </a:rPr>
              <a:t>https://storymaps.esri.com/stories/terrorist-attacks/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Amnesty International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7"/>
              </a:rPr>
              <a:t>https://www.amnesty.org/en/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Actualitix 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18"/>
              </a:rPr>
              <a:t>https://it.actualitix.com/</a:t>
            </a:r>
            <a:r>
              <a:rPr lang="it-IT" altLang="it-IT" sz="1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BF644CD-5B94-4F23-B7FB-CEE4855E47D3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B022092-8443-414F-8AAC-60DC6CB83D40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724" name="CasellaDiTesto 8">
            <a:extLst>
              <a:ext uri="{FF2B5EF4-FFF2-40B4-BE49-F238E27FC236}">
                <a16:creationId xmlns:a16="http://schemas.microsoft.com/office/drawing/2014/main" id="{94CCD772-41C2-434A-AB84-117A342C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GLI ATTORI E I FRONTI DEL CONFLITTO SIRIANO: un riepilogo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7C941E14-F344-4ACC-BD07-9AC4755B9CF6}"/>
              </a:ext>
            </a:extLst>
          </p:cNvPr>
          <p:cNvSpPr/>
          <p:nvPr/>
        </p:nvSpPr>
        <p:spPr>
          <a:xfrm>
            <a:off x="311150" y="774700"/>
            <a:ext cx="3028950" cy="2590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Assad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Hezbollah</a:t>
            </a: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F0D8F060-0C10-4A11-AFAA-821F3509C118}"/>
              </a:ext>
            </a:extLst>
          </p:cNvPr>
          <p:cNvSpPr/>
          <p:nvPr/>
        </p:nvSpPr>
        <p:spPr>
          <a:xfrm>
            <a:off x="3767138" y="4486275"/>
            <a:ext cx="2905125" cy="2159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State») </a:t>
            </a: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2E911B42-1454-463A-B0DC-DD4743EB8566}"/>
              </a:ext>
            </a:extLst>
          </p:cNvPr>
          <p:cNvSpPr/>
          <p:nvPr/>
        </p:nvSpPr>
        <p:spPr>
          <a:xfrm>
            <a:off x="327025" y="4486275"/>
            <a:ext cx="3013075" cy="2159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Hayat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Tahrir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(</a:t>
            </a:r>
            <a:r>
              <a:rPr lang="it-IT" i="1" dirty="0"/>
              <a:t>nata nel 2017 dalla fusione tra Al-</a:t>
            </a:r>
            <a:r>
              <a:rPr lang="it-IT" i="1" dirty="0" err="1"/>
              <a:t>Nusra</a:t>
            </a:r>
            <a:r>
              <a:rPr lang="it-IT" i="1" dirty="0"/>
              <a:t> e altri gruppi jihadisti</a:t>
            </a:r>
            <a:r>
              <a:rPr lang="it-IT" dirty="0"/>
              <a:t>)</a:t>
            </a: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38F6EE5C-2F18-4F1A-BF97-43529DA98E7C}"/>
              </a:ext>
            </a:extLst>
          </p:cNvPr>
          <p:cNvSpPr/>
          <p:nvPr/>
        </p:nvSpPr>
        <p:spPr>
          <a:xfrm>
            <a:off x="5626100" y="774700"/>
            <a:ext cx="6118225" cy="2590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SDF («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al loro interno Curdi (YPG)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</a:t>
            </a:r>
            <a:r>
              <a:rPr lang="it-I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forze di terra in via di ritiro</a:t>
            </a:r>
            <a:r>
              <a:rPr lang="it-IT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Regno Unito, Francia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 arabi alleati degli USA </a:t>
            </a:r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 con posizioni e interessi differenziati e talvolta confliggenti)</a:t>
            </a:r>
          </a:p>
        </p:txBody>
      </p:sp>
      <p:sp>
        <p:nvSpPr>
          <p:cNvPr id="14" name="Rettangolo arrotondato 13">
            <a:extLst>
              <a:ext uri="{FF2B5EF4-FFF2-40B4-BE49-F238E27FC236}">
                <a16:creationId xmlns:a16="http://schemas.microsoft.com/office/drawing/2014/main" id="{3F26A85A-D5BF-4632-B6CB-A81A0E3E0C1F}"/>
              </a:ext>
            </a:extLst>
          </p:cNvPr>
          <p:cNvSpPr/>
          <p:nvPr/>
        </p:nvSpPr>
        <p:spPr>
          <a:xfrm>
            <a:off x="7297738" y="4486275"/>
            <a:ext cx="3759200" cy="2159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Ribelli filo-turchi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Turchia </a:t>
            </a:r>
          </a:p>
        </p:txBody>
      </p:sp>
      <p:sp>
        <p:nvSpPr>
          <p:cNvPr id="3" name="Freccia bidirezionale orizzontale 2">
            <a:extLst>
              <a:ext uri="{FF2B5EF4-FFF2-40B4-BE49-F238E27FC236}">
                <a16:creationId xmlns:a16="http://schemas.microsoft.com/office/drawing/2014/main" id="{4589FEA0-B2DA-4E40-A0F9-2F9D0A041CC8}"/>
              </a:ext>
            </a:extLst>
          </p:cNvPr>
          <p:cNvSpPr/>
          <p:nvPr/>
        </p:nvSpPr>
        <p:spPr>
          <a:xfrm>
            <a:off x="3340100" y="1435100"/>
            <a:ext cx="2286000" cy="9906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SCONTRO PRINCIPALE</a:t>
            </a:r>
          </a:p>
        </p:txBody>
      </p:sp>
      <p:sp>
        <p:nvSpPr>
          <p:cNvPr id="7" name="Arco a tutto sesto 6">
            <a:extLst>
              <a:ext uri="{FF2B5EF4-FFF2-40B4-BE49-F238E27FC236}">
                <a16:creationId xmlns:a16="http://schemas.microsoft.com/office/drawing/2014/main" id="{041F523D-C62E-45A9-AB3E-15D1E4B918B5}"/>
              </a:ext>
            </a:extLst>
          </p:cNvPr>
          <p:cNvSpPr/>
          <p:nvPr/>
        </p:nvSpPr>
        <p:spPr>
          <a:xfrm>
            <a:off x="1185863" y="3455988"/>
            <a:ext cx="4470400" cy="206851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25F61E-D841-494A-BC77-3C2D5940CF77}"/>
              </a:ext>
            </a:extLst>
          </p:cNvPr>
          <p:cNvSpPr txBox="1"/>
          <p:nvPr/>
        </p:nvSpPr>
        <p:spPr>
          <a:xfrm>
            <a:off x="2387600" y="3495675"/>
            <a:ext cx="20955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JIHADISTI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54386B4-54AD-4BA6-8817-649C5AC70E5B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F4A2551-2A75-47A6-9ECB-2156BA802FF3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2772" name="CasellaDiTesto 8">
            <a:extLst>
              <a:ext uri="{FF2B5EF4-FFF2-40B4-BE49-F238E27FC236}">
                <a16:creationId xmlns:a16="http://schemas.microsoft.com/office/drawing/2014/main" id="{D1D04B39-3FD9-4418-931E-BA6622DF6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UCRAINA: il fronte caldo di una nuova Guerra fredda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31E4F7-737F-4EFA-8DD4-52E3AB408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688"/>
            <a:ext cx="9269413" cy="618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774" name="CasellaDiTesto 2">
            <a:extLst>
              <a:ext uri="{FF2B5EF4-FFF2-40B4-BE49-F238E27FC236}">
                <a16:creationId xmlns:a16="http://schemas.microsoft.com/office/drawing/2014/main" id="{1CB6A540-34F5-458C-A2CD-D5A28C6F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6303963"/>
            <a:ext cx="6521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Cartina tratta da ‘‘Limes’’ </a:t>
            </a:r>
            <a:r>
              <a:rPr lang="it-IT" altLang="it-IT" sz="1200">
                <a:solidFill>
                  <a:schemeClr val="bg1"/>
                </a:solidFill>
              </a:rPr>
              <a:t>(</a:t>
            </a:r>
            <a:r>
              <a:rPr lang="it-IT" altLang="it-IT" sz="1200">
                <a:solidFill>
                  <a:schemeClr val="bg1"/>
                </a:solidFill>
                <a:hlinkClick r:id="rId4"/>
              </a:rPr>
              <a:t>http://www.limesonline.com/accadde-oggi-anniversari-geopolitici-21-novembrevoltaire-francesco-giuseppe-accordo-di-dayton-nato/103057?refresh_ce</a:t>
            </a:r>
            <a:r>
              <a:rPr lang="it-IT" altLang="it-IT" sz="120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2775" name="CasellaDiTesto 5">
            <a:extLst>
              <a:ext uri="{FF2B5EF4-FFF2-40B4-BE49-F238E27FC236}">
                <a16:creationId xmlns:a16="http://schemas.microsoft.com/office/drawing/2014/main" id="{FAA75DE1-4D85-4004-8609-8C720943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1890713"/>
            <a:ext cx="29225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i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Fino al 1991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l’Ucraina faceva parte dell’Unione Sovietica (URSS).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i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1991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diviene indipendente, ma nella sfera di influenza della Russia.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Parte della popolazione 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è </a:t>
            </a: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russofona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2776" name="Immagine 6">
            <a:extLst>
              <a:ext uri="{FF2B5EF4-FFF2-40B4-BE49-F238E27FC236}">
                <a16:creationId xmlns:a16="http://schemas.microsoft.com/office/drawing/2014/main" id="{C28282A1-5E23-4D52-A263-423F1AFBD7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863" y="676275"/>
            <a:ext cx="16367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Immagine 7">
            <a:extLst>
              <a:ext uri="{FF2B5EF4-FFF2-40B4-BE49-F238E27FC236}">
                <a16:creationId xmlns:a16="http://schemas.microsoft.com/office/drawing/2014/main" id="{778A49EC-A5DE-4562-87DB-D2E85A60C746}"/>
              </a:ext>
            </a:extLst>
          </p:cNvPr>
          <p:cNvSpPr>
            <a:spLocks noChangeAspect="1"/>
          </p:cNvSpPr>
          <p:nvPr/>
        </p:nvSpPr>
        <p:spPr bwMode="auto">
          <a:xfrm>
            <a:off x="11239500" y="674688"/>
            <a:ext cx="7937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7AC5C94-B989-4138-9683-C646B7D8BEF8}"/>
              </a:ext>
            </a:extLst>
          </p:cNvPr>
          <p:cNvSpPr/>
          <p:nvPr/>
        </p:nvSpPr>
        <p:spPr>
          <a:xfrm>
            <a:off x="4767263" y="6189663"/>
            <a:ext cx="146050" cy="1460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322724B-8EA4-42B2-858D-B340608FF401}"/>
              </a:ext>
            </a:extLst>
          </p:cNvPr>
          <p:cNvCxnSpPr>
            <a:stCxn id="11" idx="6"/>
          </p:cNvCxnSpPr>
          <p:nvPr/>
        </p:nvCxnSpPr>
        <p:spPr>
          <a:xfrm flipV="1">
            <a:off x="4913313" y="6059488"/>
            <a:ext cx="2130425" cy="20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CasellaDiTesto 13">
            <a:extLst>
              <a:ext uri="{FF2B5EF4-FFF2-40B4-BE49-F238E27FC236}">
                <a16:creationId xmlns:a16="http://schemas.microsoft.com/office/drawing/2014/main" id="{ADCCF7EC-74E4-4B4E-96EE-46B9BB7EE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5824538"/>
            <a:ext cx="209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</a:rPr>
              <a:t>Base navale russa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92DE2C-B862-4DD2-957D-99E1C8FF2B85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928DFA-8D13-4FC3-9675-2ECD058279DB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20" name="CasellaDiTesto 8">
            <a:extLst>
              <a:ext uri="{FF2B5EF4-FFF2-40B4-BE49-F238E27FC236}">
                <a16:creationId xmlns:a16="http://schemas.microsoft.com/office/drawing/2014/main" id="{2936D03D-A01B-4E52-8B04-2FFA20D4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UCRAINA: il fronte caldo di una nuova Guerra fredda / 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9A9DBE-0C09-493B-9C3D-14B1D76892A6}"/>
              </a:ext>
            </a:extLst>
          </p:cNvPr>
          <p:cNvSpPr txBox="1"/>
          <p:nvPr/>
        </p:nvSpPr>
        <p:spPr>
          <a:xfrm>
            <a:off x="88900" y="708025"/>
            <a:ext cx="831215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7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novembre 2013 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presidente Viktor </a:t>
            </a:r>
            <a:r>
              <a:rPr lang="it-IT" sz="27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Janukovyc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(filo-russo) annuncia l’intenzione di rinunciare all’accordo di associazione con l’UE (sgradito alla Russia, che vuole includere l’Ucraina nell’Unione economica eurasiatica (che sarebbe nata nel 2015)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Grandi </a:t>
            </a:r>
            <a:r>
              <a:rPr lang="it-IT" sz="27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manifestazioni di protesta filo-UE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</a:t>
            </a:r>
            <a:r>
              <a:rPr lang="it-IT" sz="27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18-20 febbraio 2014 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circa 20.000 persone manifestano in </a:t>
            </a:r>
            <a:r>
              <a:rPr lang="it-IT" sz="27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Piazza Indipendenza (</a:t>
            </a:r>
            <a:r>
              <a:rPr lang="uk-UA" sz="2800" b="1" i="1" dirty="0">
                <a:solidFill>
                  <a:srgbClr val="002060"/>
                </a:solidFill>
                <a:latin typeface="+mn-lt"/>
              </a:rPr>
              <a:t>Majdán Nezaléžnosti</a:t>
            </a:r>
            <a:r>
              <a:rPr lang="it-IT" sz="2800" b="1" dirty="0">
                <a:solidFill>
                  <a:srgbClr val="002060"/>
                </a:solidFill>
                <a:latin typeface="+mn-lt"/>
              </a:rPr>
              <a:t>) 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Kiev, la polizia reagisce in modo violento: violenze da ambo le parti, 82 vittime.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7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22 febbraio il Parlamento vota la destituzione di </a:t>
            </a:r>
            <a:r>
              <a:rPr lang="it-IT" sz="27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Janukovyc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sz="27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 fugge in Russia 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sz="27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procedura incostituzionale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Si insedia </a:t>
            </a:r>
            <a:r>
              <a:rPr lang="it-IT" sz="27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governo filo-UE e filo-NATO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(«</a:t>
            </a:r>
            <a:r>
              <a:rPr lang="it-IT" sz="2700" u="sng" cap="small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Rivoluzione» o colpo di Stato?</a:t>
            </a:r>
            <a:r>
              <a:rPr lang="it-IT" sz="27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F7ACDBC-D840-4464-8867-8394614BC4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49" y="857250"/>
            <a:ext cx="3577911" cy="35779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84E97F3-2642-4700-833F-71266C6D1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050" y="3756025"/>
            <a:ext cx="2028825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4" name="CasellaDiTesto 15">
            <a:extLst>
              <a:ext uri="{FF2B5EF4-FFF2-40B4-BE49-F238E27FC236}">
                <a16:creationId xmlns:a16="http://schemas.microsoft.com/office/drawing/2014/main" id="{1CAE883B-8070-46DC-9C16-46F874DD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75" y="4600575"/>
            <a:ext cx="1663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Il presidente Janukovyc; sopra, manifestazioni filo-UE a Kiev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B1251E-EF00-448D-8BD3-885835FE23A6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D6F8A9D-E2F2-4C31-9ACA-4531DCD6D3EB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68" name="CasellaDiTesto 8">
            <a:extLst>
              <a:ext uri="{FF2B5EF4-FFF2-40B4-BE49-F238E27FC236}">
                <a16:creationId xmlns:a16="http://schemas.microsoft.com/office/drawing/2014/main" id="{F647771C-B0D4-4521-ABEE-4F576535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UCRAINA: il fronte caldo di una nuova Guerra fredda / 3</a:t>
            </a:r>
          </a:p>
        </p:txBody>
      </p:sp>
      <p:sp>
        <p:nvSpPr>
          <p:cNvPr id="36869" name="CasellaDiTesto 5">
            <a:extLst>
              <a:ext uri="{FF2B5EF4-FFF2-40B4-BE49-F238E27FC236}">
                <a16:creationId xmlns:a16="http://schemas.microsoft.com/office/drawing/2014/main" id="{123D66EC-E97C-4C21-A510-D52AF7AF0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3" y="554038"/>
            <a:ext cx="26733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i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Agli occhi russi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è </a:t>
            </a:r>
            <a:r>
              <a:rPr lang="it-IT" altLang="it-IT" sz="24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un’aggressione occidentale nel ‘‘giardino di casa’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svolta filo-UE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è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avversata dalla popolazione russofona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maggioritaria in Crimea e nell’est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1/3/2014 la Russia schiera l’esercito al confine.  </a:t>
            </a:r>
          </a:p>
        </p:txBody>
      </p:sp>
      <p:pic>
        <p:nvPicPr>
          <p:cNvPr id="36870" name="Immagine 1">
            <a:extLst>
              <a:ext uri="{FF2B5EF4-FFF2-40B4-BE49-F238E27FC236}">
                <a16:creationId xmlns:a16="http://schemas.microsoft.com/office/drawing/2014/main" id="{D4E4E200-0CC2-4630-9F50-E53BB0B84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520238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FB8FCB-D6C9-407B-8666-6026642B7825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9C6E78-F8F8-4C08-BED2-AE5E86CD4D15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8916" name="CasellaDiTesto 8">
            <a:extLst>
              <a:ext uri="{FF2B5EF4-FFF2-40B4-BE49-F238E27FC236}">
                <a16:creationId xmlns:a16="http://schemas.microsoft.com/office/drawing/2014/main" id="{D8E1CA8E-5971-443E-A41F-76075B52A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UCRAINA: il fronte caldo di una nuova Guerra fredda / 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43AA76-8DEF-4D63-A940-E9A17A61F4FF}"/>
              </a:ext>
            </a:extLst>
          </p:cNvPr>
          <p:cNvSpPr txBox="1"/>
          <p:nvPr/>
        </p:nvSpPr>
        <p:spPr>
          <a:xfrm>
            <a:off x="214313" y="728663"/>
            <a:ext cx="9001125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Agli occhi russi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è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un’aggressione occidentale nel ‘‘giardino di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casa’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svolta filo-UE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è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avversata dalla popolazione russofona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maggioritaria in Crimea e nell’est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fine febbraio-inizio marzo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forze russe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(inizialmente senza mostrine: ‘‘omini 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verdi’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’)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prendono il controllo della Crimea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 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16/3/2014 un referendum in Crimea viene vinto dai fautori della secessione, ma giudicato illegale dagli altri Paesi. 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17/3/2014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il parlamento della Crimea dichiara l’indipendenza.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18/3/2014 la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Crimea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è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annessa alla Russia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inizio aprile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esplode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ribellione armata  nell’Ucraina orientale: inizia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guerra del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Donbass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 forze ucraine e ribelli-filo russi (Rep. Pop. di Doneck e Rep. Pop. di Lugansk).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17/7/2014 un Boeing 777 della 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Malaysia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Airlines viene abbattuto da un missile lanciato dall’area filo-russa: 298 morti. </a:t>
            </a:r>
          </a:p>
        </p:txBody>
      </p:sp>
      <p:pic>
        <p:nvPicPr>
          <p:cNvPr id="38918" name="Immagine 2">
            <a:extLst>
              <a:ext uri="{FF2B5EF4-FFF2-40B4-BE49-F238E27FC236}">
                <a16:creationId xmlns:a16="http://schemas.microsoft.com/office/drawing/2014/main" id="{CFEE3222-995B-441A-8653-A2927C5F2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6413" y="728663"/>
            <a:ext cx="15414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Immagine 6">
            <a:extLst>
              <a:ext uri="{FF2B5EF4-FFF2-40B4-BE49-F238E27FC236}">
                <a16:creationId xmlns:a16="http://schemas.microsoft.com/office/drawing/2014/main" id="{467FD869-B62A-441F-B7E8-3DDD4022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3125" y="785813"/>
            <a:ext cx="10604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Immagine 7">
            <a:extLst>
              <a:ext uri="{FF2B5EF4-FFF2-40B4-BE49-F238E27FC236}">
                <a16:creationId xmlns:a16="http://schemas.microsoft.com/office/drawing/2014/main" id="{9D1D934A-A9EA-464E-B88C-EF0075300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6413" y="1928813"/>
            <a:ext cx="15414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magine 9">
            <a:extLst>
              <a:ext uri="{FF2B5EF4-FFF2-40B4-BE49-F238E27FC236}">
                <a16:creationId xmlns:a16="http://schemas.microsoft.com/office/drawing/2014/main" id="{7AE864CE-248D-4D5F-9157-F255903B2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638" y="1927225"/>
            <a:ext cx="11223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2207F6-6607-4C54-B040-CE0045651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6413" y="3902075"/>
            <a:ext cx="2770187" cy="184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23" name="CasellaDiTesto 11">
            <a:extLst>
              <a:ext uri="{FF2B5EF4-FFF2-40B4-BE49-F238E27FC236}">
                <a16:creationId xmlns:a16="http://schemas.microsoft.com/office/drawing/2014/main" id="{EFA16A14-8313-4AC7-814A-713EE487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5775" y="5802313"/>
            <a:ext cx="279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I resti del volo Malaysia Airlines 17 </a:t>
            </a:r>
          </a:p>
        </p:txBody>
      </p:sp>
      <p:sp>
        <p:nvSpPr>
          <p:cNvPr id="38924" name="CasellaDiTesto 12">
            <a:extLst>
              <a:ext uri="{FF2B5EF4-FFF2-40B4-BE49-F238E27FC236}">
                <a16:creationId xmlns:a16="http://schemas.microsoft.com/office/drawing/2014/main" id="{CA3B8782-3332-4769-B821-EE74CD64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413" y="2914650"/>
            <a:ext cx="2770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Bandiere delle repubbliche di Doneck (</a:t>
            </a:r>
            <a:r>
              <a:rPr lang="it-IT" altLang="it-IT" sz="1800" i="1"/>
              <a:t>sopra</a:t>
            </a:r>
            <a:r>
              <a:rPr lang="it-IT" altLang="it-IT" sz="1800"/>
              <a:t>) e di Lugansk (</a:t>
            </a:r>
            <a:r>
              <a:rPr lang="it-IT" altLang="it-IT" sz="1800" i="1"/>
              <a:t>sotto</a:t>
            </a:r>
            <a:r>
              <a:rPr lang="it-IT" altLang="it-IT" sz="1800"/>
              <a:t>)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5628A1-7DCE-4EE5-B2FD-9ABC44212D57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96AABA5-A972-4CB8-83EC-6FDFF2AE20FE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964" name="CasellaDiTesto 8">
            <a:extLst>
              <a:ext uri="{FF2B5EF4-FFF2-40B4-BE49-F238E27FC236}">
                <a16:creationId xmlns:a16="http://schemas.microsoft.com/office/drawing/2014/main" id="{6796A8BA-DC9C-4765-A65B-5577F175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UCRAINA: il fronte caldo di una nuova Guerra fredda / 4</a:t>
            </a:r>
          </a:p>
        </p:txBody>
      </p:sp>
      <p:sp>
        <p:nvSpPr>
          <p:cNvPr id="40965" name="CasellaDiTesto 5">
            <a:extLst>
              <a:ext uri="{FF2B5EF4-FFF2-40B4-BE49-F238E27FC236}">
                <a16:creationId xmlns:a16="http://schemas.microsoft.com/office/drawing/2014/main" id="{570A0109-F3E5-4FBD-B422-0F64E8C7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813" y="600075"/>
            <a:ext cx="2671762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conflitto ucraino è </a:t>
            </a: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ancora in corso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anche se diminuito in intensità.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i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5/9/2014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sono stati firmati gli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accordi di Minsk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 il cessate il fuoco: </a:t>
            </a: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mai rispettati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hanno però ridotto l’intensità del conflitto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i="1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966" name="Immagine 1">
            <a:extLst>
              <a:ext uri="{FF2B5EF4-FFF2-40B4-BE49-F238E27FC236}">
                <a16:creationId xmlns:a16="http://schemas.microsoft.com/office/drawing/2014/main" id="{98C1AFB4-AEFA-471C-97BC-96DAA386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520238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magine 2">
            <a:extLst>
              <a:ext uri="{FF2B5EF4-FFF2-40B4-BE49-F238E27FC236}">
                <a16:creationId xmlns:a16="http://schemas.microsoft.com/office/drawing/2014/main" id="{386D1F23-BAF9-48A3-AA45-B0BD3584FE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213" y="4164013"/>
            <a:ext cx="517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Immagine 6">
            <a:extLst>
              <a:ext uri="{FF2B5EF4-FFF2-40B4-BE49-F238E27FC236}">
                <a16:creationId xmlns:a16="http://schemas.microsoft.com/office/drawing/2014/main" id="{9459BAB7-1CC6-4815-A98E-A44008657B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213" y="2935288"/>
            <a:ext cx="517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Immagine 7">
            <a:extLst>
              <a:ext uri="{FF2B5EF4-FFF2-40B4-BE49-F238E27FC236}">
                <a16:creationId xmlns:a16="http://schemas.microsoft.com/office/drawing/2014/main" id="{7978CA59-C08B-4DBE-B402-4E3F858274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475" y="1068388"/>
            <a:ext cx="869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Immagine 9">
            <a:extLst>
              <a:ext uri="{FF2B5EF4-FFF2-40B4-BE49-F238E27FC236}">
                <a16:creationId xmlns:a16="http://schemas.microsoft.com/office/drawing/2014/main" id="{BBE7050A-1CBB-4B50-8801-745F25CC33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475" y="3101975"/>
            <a:ext cx="906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Immagine 10">
            <a:extLst>
              <a:ext uri="{FF2B5EF4-FFF2-40B4-BE49-F238E27FC236}">
                <a16:creationId xmlns:a16="http://schemas.microsoft.com/office/drawing/2014/main" id="{1125073E-ADB5-49E5-956A-759D1DCC9C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6134100"/>
            <a:ext cx="609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Immagine 11">
            <a:extLst>
              <a:ext uri="{FF2B5EF4-FFF2-40B4-BE49-F238E27FC236}">
                <a16:creationId xmlns:a16="http://schemas.microsoft.com/office/drawing/2014/main" id="{64E7556D-1964-40CD-89BA-DCB1DC11B6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871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Immagine 12">
            <a:extLst>
              <a:ext uri="{FF2B5EF4-FFF2-40B4-BE49-F238E27FC236}">
                <a16:creationId xmlns:a16="http://schemas.microsoft.com/office/drawing/2014/main" id="{1457A86A-66A9-400B-BB9F-8CC5DF6B25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24263"/>
            <a:ext cx="8715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C6A7EFF7-7475-4DDC-A5E2-9BDFB252EAE1}"/>
              </a:ext>
            </a:extLst>
          </p:cNvPr>
          <p:cNvSpPr/>
          <p:nvPr/>
        </p:nvSpPr>
        <p:spPr>
          <a:xfrm>
            <a:off x="714375" y="600075"/>
            <a:ext cx="6000750" cy="58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SANZIONI OCCIDENTALI CONTRO LA RUSSIA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F4ACCA-484A-4D3B-AE76-B68D23B1C919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4600EDC-807C-46A4-9FBB-B7566625F80A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012" name="CasellaDiTesto 8">
            <a:extLst>
              <a:ext uri="{FF2B5EF4-FFF2-40B4-BE49-F238E27FC236}">
                <a16:creationId xmlns:a16="http://schemas.microsoft.com/office/drawing/2014/main" id="{30DE9E8D-AE1D-4970-9119-C57AA075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Nigeria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539DB15-ACC7-471D-B3CA-7D9430A399FC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291" y="693698"/>
            <a:ext cx="6368970" cy="517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014" name="Immagine 1">
            <a:extLst>
              <a:ext uri="{FF2B5EF4-FFF2-40B4-BE49-F238E27FC236}">
                <a16:creationId xmlns:a16="http://schemas.microsoft.com/office/drawing/2014/main" id="{D2B8E422-9DAC-4A9F-BAD1-01A2161B1A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5872163"/>
            <a:ext cx="1717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Immagine 2">
            <a:extLst>
              <a:ext uri="{FF2B5EF4-FFF2-40B4-BE49-F238E27FC236}">
                <a16:creationId xmlns:a16="http://schemas.microsoft.com/office/drawing/2014/main" id="{95C6EB6A-4446-4FBC-8C39-D83A766B8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5821363"/>
            <a:ext cx="10858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CasellaDiTesto 6">
            <a:extLst>
              <a:ext uri="{FF2B5EF4-FFF2-40B4-BE49-F238E27FC236}">
                <a16:creationId xmlns:a16="http://schemas.microsoft.com/office/drawing/2014/main" id="{3C1BCF8B-1DAA-4622-95BE-F2ECBC46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1498600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STATO DEL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BORNO</a:t>
            </a:r>
          </a:p>
        </p:txBody>
      </p:sp>
      <p:sp>
        <p:nvSpPr>
          <p:cNvPr id="43017" name="CasellaDiTesto 7">
            <a:extLst>
              <a:ext uri="{FF2B5EF4-FFF2-40B4-BE49-F238E27FC236}">
                <a16:creationId xmlns:a16="http://schemas.microsoft.com/office/drawing/2014/main" id="{1D9CEEED-729D-46D1-9E6E-D50A8F96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4757738"/>
            <a:ext cx="20955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900" b="1"/>
              <a:t>DELTA DEL NIGER</a:t>
            </a:r>
          </a:p>
        </p:txBody>
      </p:sp>
      <p:sp>
        <p:nvSpPr>
          <p:cNvPr id="43018" name="CasellaDiTesto 9">
            <a:extLst>
              <a:ext uri="{FF2B5EF4-FFF2-40B4-BE49-F238E27FC236}">
                <a16:creationId xmlns:a16="http://schemas.microsoft.com/office/drawing/2014/main" id="{F607AF72-F3B1-48B0-BEBA-452A8E84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13" y="5934075"/>
            <a:ext cx="2430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/>
              <a:t>REPUBBLICA PRESIDENZIALE FEDERALE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BC15B0-F87A-4E5D-8A5C-D72E979CC3C5}"/>
              </a:ext>
            </a:extLst>
          </p:cNvPr>
          <p:cNvSpPr txBox="1"/>
          <p:nvPr/>
        </p:nvSpPr>
        <p:spPr>
          <a:xfrm>
            <a:off x="23813" y="554038"/>
            <a:ext cx="54943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È il </a:t>
            </a:r>
            <a:r>
              <a:rPr lang="it-IT" sz="24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Paese più popoloso dell’Africa (200 milioni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), 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 crescita economica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ma afflitto da numerosi problemi.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Popolazione per metà </a:t>
            </a:r>
            <a:r>
              <a:rPr lang="it-IT" sz="24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cristiana (</a:t>
            </a:r>
            <a:r>
              <a:rPr lang="it-IT" sz="24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sud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e per metà </a:t>
            </a:r>
            <a:r>
              <a:rPr lang="it-IT" sz="24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islamica (</a:t>
            </a:r>
            <a:r>
              <a:rPr lang="it-IT" sz="24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 nord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 tensioni nei territori ‘‘misti’’.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16 febbraio elezioni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il presidente 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Buhari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(islamico) si ricandiderà.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Boko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Haram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(nato nel 2009-2010): terrorismo (oltre 50.000 morti, di cui almeno 35.000 civili; 2,5 milioni di sfollati) e rapimenti di massa.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Sfruttamento indiscriminato del petrolio del Delta del Niger (Shell, Eni, ecc.), con danni ambientali.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6EDA8B-349B-4D00-A14C-3E3D385027A6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3C29AA0-6C21-457D-AEAF-ED234FC13C51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4036" name="CasellaDiTesto 8">
            <a:extLst>
              <a:ext uri="{FF2B5EF4-FFF2-40B4-BE49-F238E27FC236}">
                <a16:creationId xmlns:a16="http://schemas.microsoft.com/office/drawing/2014/main" id="{48A9847D-600A-4EE0-A80C-CF35E8F7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70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Eritrea   </a:t>
            </a:r>
          </a:p>
        </p:txBody>
      </p:sp>
      <p:sp>
        <p:nvSpPr>
          <p:cNvPr id="44037" name="CasellaDiTesto 6">
            <a:extLst>
              <a:ext uri="{FF2B5EF4-FFF2-40B4-BE49-F238E27FC236}">
                <a16:creationId xmlns:a16="http://schemas.microsoft.com/office/drawing/2014/main" id="{BB075E47-38C1-408C-9C82-5E00A17A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1498600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STATO DEL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BORNO</a:t>
            </a:r>
          </a:p>
        </p:txBody>
      </p:sp>
      <p:sp>
        <p:nvSpPr>
          <p:cNvPr id="44038" name="CasellaDiTesto 10">
            <a:extLst>
              <a:ext uri="{FF2B5EF4-FFF2-40B4-BE49-F238E27FC236}">
                <a16:creationId xmlns:a16="http://schemas.microsoft.com/office/drawing/2014/main" id="{0B54FAE5-9079-480B-949F-7D5544FB5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9138"/>
            <a:ext cx="8658225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L’Eritrea è, per numero</a:t>
            </a:r>
            <a:r>
              <a:rPr lang="it-IT" altLang="it-IT" sz="22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il 2° tra i Paesi di provenienza dei migranti sbarcati in Italia nel 2018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È stata </a:t>
            </a:r>
            <a:r>
              <a:rPr lang="it-IT" altLang="it-IT" sz="22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prima colonia italiana 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(acquisto della baia di Assab nel 1882). Ad </a:t>
            </a:r>
            <a:r>
              <a:rPr lang="it-IT" altLang="it-IT" sz="22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Asmara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forte presenza di italiani, tuttora molti edifici con vecchie insegne italiane 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c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onquistata dagli inglesi nel 1941.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1949, per un voto all’a.g. ONU, l’Italia non ottiene l’amm. fid..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1947 annessa all’Etiopia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it-IT" altLang="it-IT" sz="22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1975 al 1991 guerra di liberazione contro l’Etiopia (ma anche conflitti interni tra i gruppi ribelli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 b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1993 </a:t>
            </a:r>
            <a:r>
              <a:rPr lang="it-IT" altLang="it-IT" sz="22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l’Eritrea diviene </a:t>
            </a:r>
            <a:r>
              <a:rPr lang="it-IT" altLang="it-IT" sz="2200" b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indipendente con presidente</a:t>
            </a:r>
            <a:r>
              <a:rPr lang="it-IT" altLang="it-IT" sz="22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Isaias </a:t>
            </a:r>
            <a:r>
              <a:rPr lang="it-IT" altLang="it-IT" sz="2200" b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Afewerki</a:t>
            </a:r>
            <a:r>
              <a:rPr lang="it-IT" altLang="it-IT" sz="2200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che instaura </a:t>
            </a:r>
            <a:r>
              <a:rPr lang="it-IT" altLang="it-IT" sz="2200" b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 delle dittature più repressive del pianeta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it-IT" altLang="it-IT" sz="22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leva obbligatoria teoricamente di 18 mesi, di fatto spesso a tempo indeterminato </a:t>
            </a:r>
            <a:r>
              <a:rPr lang="it-IT" altLang="it-IT" sz="22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(se non la fai, niente passaporto).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Povertà assoluta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violazioni dei diritti umani, libertà di stampa nulla (nessun corrispondente occidentale dal 2010).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2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2015 </a:t>
            </a:r>
            <a:r>
              <a:rPr lang="it-IT" altLang="it-IT" sz="22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oltre 400.000 eritrei 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(il 9% della popolazione) </a:t>
            </a:r>
            <a:r>
              <a:rPr lang="it-IT" altLang="it-IT" sz="22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avevano lasciato il Paese</a:t>
            </a:r>
            <a:r>
              <a:rPr lang="it-IT" altLang="it-IT" sz="22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4039" name="Immagine 11">
            <a:extLst>
              <a:ext uri="{FF2B5EF4-FFF2-40B4-BE49-F238E27FC236}">
                <a16:creationId xmlns:a16="http://schemas.microsoft.com/office/drawing/2014/main" id="{2396CD97-28F5-4478-8B32-8786E8F7D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0613" y="612775"/>
            <a:ext cx="338296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Immagine 12">
            <a:extLst>
              <a:ext uri="{FF2B5EF4-FFF2-40B4-BE49-F238E27FC236}">
                <a16:creationId xmlns:a16="http://schemas.microsoft.com/office/drawing/2014/main" id="{1A57CBD9-BAAD-48A1-B58F-30759C830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4813" y="4306888"/>
            <a:ext cx="13049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Immagine 13">
            <a:extLst>
              <a:ext uri="{FF2B5EF4-FFF2-40B4-BE49-F238E27FC236}">
                <a16:creationId xmlns:a16="http://schemas.microsoft.com/office/drawing/2014/main" id="{6A7DC6EC-6264-4E6D-AC04-0727C3D05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6900" y="5197475"/>
            <a:ext cx="9207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FAAB457-B882-43A0-BDB0-2537979038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0613" y="4294188"/>
            <a:ext cx="1549400" cy="2230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E42B33B-B3D2-4B65-95A4-CA0D5001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675"/>
            <a:ext cx="6502400" cy="414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74F13DA-38ED-4BF5-92EC-638BCEF2C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2272477"/>
            <a:ext cx="6883400" cy="4571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BF8865E-41F1-408B-8327-04E834201921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AE357CC-2E09-48F2-92A9-2DC159AD38CA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5062" name="CasellaDiTesto 8">
            <a:extLst>
              <a:ext uri="{FF2B5EF4-FFF2-40B4-BE49-F238E27FC236}">
                <a16:creationId xmlns:a16="http://schemas.microsoft.com/office/drawing/2014/main" id="{C54356AD-3FE0-40EB-A98C-D32717BE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700"/>
            <a:ext cx="12192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proposito di Eritrea: Asmara, la ‘‘piccola Roma’’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7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Molti degli edifici della capitale Eritrea risalgono al periodo italiano</a:t>
            </a:r>
          </a:p>
        </p:txBody>
      </p:sp>
      <p:sp>
        <p:nvSpPr>
          <p:cNvPr id="45063" name="CasellaDiTesto 6">
            <a:extLst>
              <a:ext uri="{FF2B5EF4-FFF2-40B4-BE49-F238E27FC236}">
                <a16:creationId xmlns:a16="http://schemas.microsoft.com/office/drawing/2014/main" id="{8D06C815-DA3C-4AD8-8CB6-FAB1DD3D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1498600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STATO DEL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BORNO</a:t>
            </a:r>
          </a:p>
        </p:txBody>
      </p:sp>
      <p:pic>
        <p:nvPicPr>
          <p:cNvPr id="45064" name="Immagine 15">
            <a:extLst>
              <a:ext uri="{FF2B5EF4-FFF2-40B4-BE49-F238E27FC236}">
                <a16:creationId xmlns:a16="http://schemas.microsoft.com/office/drawing/2014/main" id="{A8542201-8AD4-4325-8C3B-A3D864B8A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038" y="893763"/>
            <a:ext cx="763587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Immagine 16">
            <a:extLst>
              <a:ext uri="{FF2B5EF4-FFF2-40B4-BE49-F238E27FC236}">
                <a16:creationId xmlns:a16="http://schemas.microsoft.com/office/drawing/2014/main" id="{6D6815A7-1DAE-436F-8764-FA1ADA40F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000125"/>
            <a:ext cx="17732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Immagine 17">
            <a:extLst>
              <a:ext uri="{FF2B5EF4-FFF2-40B4-BE49-F238E27FC236}">
                <a16:creationId xmlns:a16="http://schemas.microsoft.com/office/drawing/2014/main" id="{94FDD168-110A-4443-96F2-558674AD0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5138738"/>
            <a:ext cx="32496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CasellaDiTesto 18">
            <a:extLst>
              <a:ext uri="{FF2B5EF4-FFF2-40B4-BE49-F238E27FC236}">
                <a16:creationId xmlns:a16="http://schemas.microsoft.com/office/drawing/2014/main" id="{D3D1EFD9-A8D7-45E9-BD62-E5DB2BADD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5372100"/>
            <a:ext cx="181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Moneta da 1 lira per la Colonia eritrea (anno 1891)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A12069-E43A-410F-9607-16B79A7434D4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A5D282E-4448-44B7-8102-93A177A7D063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6084" name="CasellaDiTesto 8">
            <a:extLst>
              <a:ext uri="{FF2B5EF4-FFF2-40B4-BE49-F238E27FC236}">
                <a16:creationId xmlns:a16="http://schemas.microsoft.com/office/drawing/2014/main" id="{4B0D2D3D-9A5E-42B3-88A7-74D6C8AB1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70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Somalia  </a:t>
            </a:r>
          </a:p>
        </p:txBody>
      </p:sp>
      <p:sp>
        <p:nvSpPr>
          <p:cNvPr id="46085" name="CasellaDiTesto 6">
            <a:extLst>
              <a:ext uri="{FF2B5EF4-FFF2-40B4-BE49-F238E27FC236}">
                <a16:creationId xmlns:a16="http://schemas.microsoft.com/office/drawing/2014/main" id="{42C7E799-78CA-46B0-AEFC-A9C3026F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1498600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STATO DEL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BORNO</a:t>
            </a:r>
          </a:p>
        </p:txBody>
      </p:sp>
      <p:sp>
        <p:nvSpPr>
          <p:cNvPr id="46086" name="CasellaDiTesto 10">
            <a:extLst>
              <a:ext uri="{FF2B5EF4-FFF2-40B4-BE49-F238E27FC236}">
                <a16:creationId xmlns:a16="http://schemas.microsoft.com/office/drawing/2014/main" id="{4D6D1787-8C54-498B-B478-B7FA0145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395288"/>
            <a:ext cx="8539162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1889 al 1960 sotto la sovranità italiana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(eccetto il nord, sotto il dominio britannico).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1991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Somalia è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uno «Stato fallito»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nel 1992-1995 missioni ONU, fallite 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(‘‘Battaglia di Mogadiscio’’, ‘’Battaglia del Check-point Pasta’’, 1993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Somaliland ha dichiarato l’indipendenza nel 1991, ma nessun Paese lo riconosce formalmente.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Puntland di fatto è semi-indipendente.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2007 il governo è supportato da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AMISOM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(missione dell’UA con forte presenza di truppe del Kenya).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Ampie parti del territorio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sono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controllate </a:t>
            </a: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facto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fazioni tribali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(spesso rivali)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 gruppi islamisti: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Al-Shabaab</a:t>
            </a:r>
            <a:r>
              <a:rPr lang="it-IT" altLang="it-IT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it-IT" altLang="it-IT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affiliato ad Al Qaeda, responsabile anche di gravi attentati in Kenya, l’ultimo il 15-16/1/2019 a Nairobi</a:t>
            </a:r>
            <a:r>
              <a:rPr lang="it-IT" altLang="it-IT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 contrastato anche dagli USA (droni).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Pirateria</a:t>
            </a:r>
            <a:r>
              <a:rPr lang="it-IT" altLang="it-IT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molto intensa nei primi anni ‘2000 </a:t>
            </a:r>
            <a:r>
              <a:rPr lang="it-IT" altLang="it-IT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contrastata dalla </a:t>
            </a:r>
            <a:r>
              <a:rPr lang="it-IT" altLang="it-IT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missione Atalanta (UE</a:t>
            </a:r>
            <a:r>
              <a:rPr lang="it-IT" altLang="it-IT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). </a:t>
            </a:r>
            <a:endParaRPr lang="it-IT" altLang="it-IT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68C2A2-E853-4868-8441-8FFFB37D2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8" y="541338"/>
            <a:ext cx="3238500" cy="409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F9C24-E480-4D58-A275-061D0B9EEB9A}"/>
              </a:ext>
            </a:extLst>
          </p:cNvPr>
          <p:cNvSpPr txBox="1"/>
          <p:nvPr/>
        </p:nvSpPr>
        <p:spPr>
          <a:xfrm>
            <a:off x="1128713" y="1262063"/>
            <a:ext cx="2095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SOMALILAND</a:t>
            </a:r>
          </a:p>
        </p:txBody>
      </p:sp>
      <p:sp>
        <p:nvSpPr>
          <p:cNvPr id="46089" name="CasellaDiTesto 15">
            <a:extLst>
              <a:ext uri="{FF2B5EF4-FFF2-40B4-BE49-F238E27FC236}">
                <a16:creationId xmlns:a16="http://schemas.microsoft.com/office/drawing/2014/main" id="{49271573-3632-4C9D-A157-9F4465BF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962275"/>
            <a:ext cx="209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SOMALIA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3B754C1-F20A-4A14-B144-42FACF0574C3}"/>
              </a:ext>
            </a:extLst>
          </p:cNvPr>
          <p:cNvSpPr/>
          <p:nvPr/>
        </p:nvSpPr>
        <p:spPr>
          <a:xfrm>
            <a:off x="2338388" y="2860675"/>
            <a:ext cx="101600" cy="101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6091" name="CasellaDiTesto 7">
            <a:extLst>
              <a:ext uri="{FF2B5EF4-FFF2-40B4-BE49-F238E27FC236}">
                <a16:creationId xmlns:a16="http://schemas.microsoft.com/office/drawing/2014/main" id="{39315EC8-C9EC-4F8D-8C5F-9E05189A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962275"/>
            <a:ext cx="135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/>
              <a:t>Mogadiscio</a:t>
            </a:r>
          </a:p>
        </p:txBody>
      </p:sp>
      <p:pic>
        <p:nvPicPr>
          <p:cNvPr id="46092" name="Immagine 9">
            <a:extLst>
              <a:ext uri="{FF2B5EF4-FFF2-40B4-BE49-F238E27FC236}">
                <a16:creationId xmlns:a16="http://schemas.microsoft.com/office/drawing/2014/main" id="{0B8155C2-09C0-4D22-A9E1-2E40246BCE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263" y="3762375"/>
            <a:ext cx="965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Immagine 17">
            <a:extLst>
              <a:ext uri="{FF2B5EF4-FFF2-40B4-BE49-F238E27FC236}">
                <a16:creationId xmlns:a16="http://schemas.microsoft.com/office/drawing/2014/main" id="{1300F767-6191-4B9C-962C-9AB3BD5EC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50" y="86995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959C5D5-D4CE-472A-9F2D-2D0249C8C6E1}"/>
              </a:ext>
            </a:extLst>
          </p:cNvPr>
          <p:cNvSpPr txBox="1"/>
          <p:nvPr/>
        </p:nvSpPr>
        <p:spPr>
          <a:xfrm rot="18690587">
            <a:off x="2170113" y="1458913"/>
            <a:ext cx="1651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Puntland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5E87C5C-D208-47BA-9F06-04CA00573B57}"/>
              </a:ext>
            </a:extLst>
          </p:cNvPr>
          <p:cNvCxnSpPr/>
          <p:nvPr/>
        </p:nvCxnSpPr>
        <p:spPr>
          <a:xfrm>
            <a:off x="2239963" y="2097088"/>
            <a:ext cx="161925" cy="1619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BA0627D5-181B-4150-9B28-4888CEDCDB92}"/>
              </a:ext>
            </a:extLst>
          </p:cNvPr>
          <p:cNvCxnSpPr/>
          <p:nvPr/>
        </p:nvCxnSpPr>
        <p:spPr>
          <a:xfrm>
            <a:off x="2439988" y="2300288"/>
            <a:ext cx="161925" cy="1619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962895FD-75EA-407F-AEE6-FDCDC0AC6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2" y="4818529"/>
            <a:ext cx="4296880" cy="193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58623AD-9D3C-4221-8764-DC5E906BC85C}"/>
              </a:ext>
            </a:extLst>
          </p:cNvPr>
          <p:cNvCxnSpPr/>
          <p:nvPr/>
        </p:nvCxnSpPr>
        <p:spPr>
          <a:xfrm flipH="1">
            <a:off x="3011488" y="2241550"/>
            <a:ext cx="1585912" cy="256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2">
            <a:extLst>
              <a:ext uri="{FF2B5EF4-FFF2-40B4-BE49-F238E27FC236}">
                <a16:creationId xmlns:a16="http://schemas.microsoft.com/office/drawing/2014/main" id="{CC38FDAA-98E8-44D9-9077-535EFE39B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6350"/>
            <a:ext cx="105203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9664E1-91E8-452A-A458-6840B662B081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9E08AFD-29C2-4920-828B-3834ABBD5EAB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BD56EC7-0BDA-4D11-923D-3C34EED7870E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4327DE7-D3D9-4FAE-87E7-D4D747EEB6D8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7108" name="CasellaDiTesto 8">
            <a:extLst>
              <a:ext uri="{FF2B5EF4-FFF2-40B4-BE49-F238E27FC236}">
                <a16:creationId xmlns:a16="http://schemas.microsoft.com/office/drawing/2014/main" id="{D02959C4-458F-458A-8170-327C9111D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70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Repubblica Centrafricana</a:t>
            </a:r>
          </a:p>
        </p:txBody>
      </p:sp>
      <p:sp>
        <p:nvSpPr>
          <p:cNvPr id="47109" name="CasellaDiTesto 6">
            <a:extLst>
              <a:ext uri="{FF2B5EF4-FFF2-40B4-BE49-F238E27FC236}">
                <a16:creationId xmlns:a16="http://schemas.microsoft.com/office/drawing/2014/main" id="{973039D0-6065-4B2F-A131-2C78C5FE7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1498600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STATO DEL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BORNO</a:t>
            </a:r>
          </a:p>
        </p:txBody>
      </p:sp>
      <p:sp>
        <p:nvSpPr>
          <p:cNvPr id="47110" name="CasellaDiTesto 10">
            <a:extLst>
              <a:ext uri="{FF2B5EF4-FFF2-40B4-BE49-F238E27FC236}">
                <a16:creationId xmlns:a16="http://schemas.microsoft.com/office/drawing/2014/main" id="{5E7F4077-9C9C-4989-8B7B-4E665EB2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701675"/>
            <a:ext cx="73167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È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uno dei Paesi più poveri del mondo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 storia complicata: dal 1965 al 1979 regime sanguinario di Bokassa (che nel 1976 si proclamò «Imperatore dell’Impero centrafricano»), abbattuto dai francesi (Operazione «Barracuda»).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marzo 2013 i ribelli Séléka (musulmani) costringono alla fuga il presidente Bozizé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iniziano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scontri tra fazioni cristiane e musulmane, 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con atrocità da ambo le parti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Nel luglio 2014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firmato un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accordo di pace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, ma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zone consistenti del Paese restano in mano a milizie fuori controllo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. </a:t>
            </a:r>
            <a:endParaRPr lang="it-IT" altLang="it-IT" sz="26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2014 è presente la missione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MINUSCA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altLang="it-IT" sz="26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 la situazione non è ancora stabilizzata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</p:txBody>
      </p:sp>
      <p:pic>
        <p:nvPicPr>
          <p:cNvPr id="47111" name="Immagine 1">
            <a:extLst>
              <a:ext uri="{FF2B5EF4-FFF2-40B4-BE49-F238E27FC236}">
                <a16:creationId xmlns:a16="http://schemas.microsoft.com/office/drawing/2014/main" id="{55D98408-81CE-45E6-8273-A1D5F58B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25" y="701675"/>
            <a:ext cx="4400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Immagine 2">
            <a:extLst>
              <a:ext uri="{FF2B5EF4-FFF2-40B4-BE49-F238E27FC236}">
                <a16:creationId xmlns:a16="http://schemas.microsoft.com/office/drawing/2014/main" id="{8EC77E28-1D52-408A-9C14-C3C49A78A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963" y="5118100"/>
            <a:ext cx="1828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Immagine 5">
            <a:extLst>
              <a:ext uri="{FF2B5EF4-FFF2-40B4-BE49-F238E27FC236}">
                <a16:creationId xmlns:a16="http://schemas.microsoft.com/office/drawing/2014/main" id="{BBC6524E-93C3-4910-AB8A-8EC83366F4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975" y="5475288"/>
            <a:ext cx="17351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B3EA3ED-A5AE-4441-8C7E-96F009356BA4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9BA0BFF-83FE-4365-9879-E7BA6A2CA63D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8132" name="CasellaDiTesto 8">
            <a:extLst>
              <a:ext uri="{FF2B5EF4-FFF2-40B4-BE49-F238E27FC236}">
                <a16:creationId xmlns:a16="http://schemas.microsoft.com/office/drawing/2014/main" id="{A407F0C0-5FBD-42F4-AB18-671D0D66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70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Repubblica Democratica del Congo</a:t>
            </a:r>
          </a:p>
        </p:txBody>
      </p:sp>
      <p:sp>
        <p:nvSpPr>
          <p:cNvPr id="48133" name="CasellaDiTesto 6">
            <a:extLst>
              <a:ext uri="{FF2B5EF4-FFF2-40B4-BE49-F238E27FC236}">
                <a16:creationId xmlns:a16="http://schemas.microsoft.com/office/drawing/2014/main" id="{9A6613C8-3646-4AF0-A2E2-E4CEA984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2050" y="1498600"/>
            <a:ext cx="1835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STATO DEL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bg1"/>
                </a:solidFill>
              </a:rPr>
              <a:t>BORNO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81596D-B8C0-4E40-9419-27DF5731A55F}"/>
              </a:ext>
            </a:extLst>
          </p:cNvPr>
          <p:cNvSpPr txBox="1"/>
          <p:nvPr/>
        </p:nvSpPr>
        <p:spPr>
          <a:xfrm>
            <a:off x="215900" y="701675"/>
            <a:ext cx="11414125" cy="598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 Congo belga (indipendente dal 1960), dal 1971 al 1997 si chiamava «Zaire».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Ricchissimo di risorse naturali,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devastato dal disboscamento, è uno degli Stati più poveri del mondo.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Periodiche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epidemie di ebola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tuttora in corso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Storia segnata da cruenti conflitti, dal susseguirsi di leader autoritari </a:t>
            </a:r>
            <a:r>
              <a:rPr lang="it-IT" sz="19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sz="19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Mobutu 1965-1996, Laurent Kabila 1996-2001, Joseph Kabila 2001-2019</a:t>
            </a:r>
            <a:r>
              <a:rPr lang="it-IT" sz="19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Nell’est del Paese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imperversano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diversi gruppi ribelli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 controllano ampie zone (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particolare, </a:t>
            </a: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Nord </a:t>
            </a:r>
            <a:r>
              <a:rPr lang="it-IT" sz="2400" b="1" i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Kivu</a:t>
            </a: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aree vicine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); </a:t>
            </a:r>
            <a:r>
              <a:rPr lang="it-IT" sz="235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può citare il </a:t>
            </a:r>
            <a:r>
              <a:rPr lang="it-IT" sz="235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LRA («</a:t>
            </a:r>
            <a:r>
              <a:rPr lang="it-IT" sz="2350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Lord’s</a:t>
            </a:r>
            <a:r>
              <a:rPr lang="it-IT" sz="235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350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Resistance</a:t>
            </a:r>
            <a:r>
              <a:rPr lang="it-IT" sz="235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350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Army</a:t>
            </a:r>
            <a:r>
              <a:rPr lang="it-IT" sz="235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») di Joseph </a:t>
            </a:r>
            <a:r>
              <a:rPr lang="it-IT" sz="2350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Kony</a:t>
            </a:r>
            <a:r>
              <a:rPr lang="it-IT" sz="235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(che si proclama portavoce di Dio e medium dello Spirito Santo), accusato dalla CPI di atrocità di massa e arruolamento forzato di bambini-soldato e considerato «organizzazione terroristica» dagli Stati Uniti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30/12/2018 elezioni vinte da Felix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Tshisekedi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secondo Francia, Belgio e Chiesa cattolica, </a:t>
            </a:r>
            <a:r>
              <a:rPr lang="it-IT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voto irregolare 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‘‘pilotato’’ dal presidente Kabila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1999 è presente la missione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MONUSCO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fine 2017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contavano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621.956 rifugiati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altri beneficiari di asilo e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4.351.376 sfollati interni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(dati UNHCR).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0D1918-92D0-4CC6-ADC7-3DACA8DD6299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CE9C0D-96D0-49B0-9F3D-DEDE17757EA7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8E4A5B-6775-4C28-B18E-F97EF59D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811905"/>
            <a:ext cx="7505700" cy="552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181" name="CasellaDiTesto 5">
            <a:extLst>
              <a:ext uri="{FF2B5EF4-FFF2-40B4-BE49-F238E27FC236}">
                <a16:creationId xmlns:a16="http://schemas.microsoft.com/office/drawing/2014/main" id="{414C2EC5-19B9-497A-89EB-CAF69F23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425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Repubblica Democratica del Congo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914512-AFD2-4FFA-8309-EB70EAF79322}"/>
              </a:ext>
            </a:extLst>
          </p:cNvPr>
          <p:cNvSpPr txBox="1"/>
          <p:nvPr/>
        </p:nvSpPr>
        <p:spPr>
          <a:xfrm>
            <a:off x="5041900" y="1214438"/>
            <a:ext cx="10541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KIVU</a:t>
            </a:r>
          </a:p>
        </p:txBody>
      </p:sp>
      <p:pic>
        <p:nvPicPr>
          <p:cNvPr id="50183" name="Immagine 7">
            <a:extLst>
              <a:ext uri="{FF2B5EF4-FFF2-40B4-BE49-F238E27FC236}">
                <a16:creationId xmlns:a16="http://schemas.microsoft.com/office/drawing/2014/main" id="{CB9E1E3A-18AC-4F6A-A0F8-84C8F836E8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813" y="811213"/>
            <a:ext cx="281146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Immagine 8">
            <a:extLst>
              <a:ext uri="{FF2B5EF4-FFF2-40B4-BE49-F238E27FC236}">
                <a16:creationId xmlns:a16="http://schemas.microsoft.com/office/drawing/2014/main" id="{AC922C9B-F571-4631-82A1-7D8C17D98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813" y="3340100"/>
            <a:ext cx="271462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8E3820-F439-420F-B35A-46249EBB4A2A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89A64BE-E10A-4DA2-AA18-0FE411936CF1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4" name="CasellaDiTesto 5">
            <a:extLst>
              <a:ext uri="{FF2B5EF4-FFF2-40B4-BE49-F238E27FC236}">
                <a16:creationId xmlns:a16="http://schemas.microsoft.com/office/drawing/2014/main" id="{93334CA5-B92D-4B34-AC93-B32DF2C33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425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BREVI CENNI SU ALTRE CRISI: l’Afghanistan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43DEAC-3CCD-418F-8A8D-595AC3CEC327}"/>
              </a:ext>
            </a:extLst>
          </p:cNvPr>
          <p:cNvSpPr txBox="1"/>
          <p:nvPr/>
        </p:nvSpPr>
        <p:spPr>
          <a:xfrm>
            <a:off x="6337300" y="741363"/>
            <a:ext cx="5756275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1996 al 2001 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(Emirato islamico dell’Afghanistan) governato dai 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Talebani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(mullah Omar), ospitava Al Qaeda (Osama Bin Laden); gravissime e sistematiche violazioni dei diritti umani.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Dopo l’11/9/2001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Operazione «</a:t>
            </a:r>
            <a:r>
              <a:rPr lang="it-IT" sz="23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Enduring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3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Freedom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»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nuovo Stato afghano (</a:t>
            </a:r>
            <a:r>
              <a:rPr lang="it-IT" sz="22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 molte limitazioni alla democrazia e persistenza di leggi lesive dei diritti fondamentali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); persistente 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guerriglia talebana e attentati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Presenza NATO (</a:t>
            </a:r>
            <a:r>
              <a:rPr lang="it-IT" sz="23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anche Italia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Fino al 2014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missione </a:t>
            </a:r>
            <a:r>
              <a:rPr lang="it-IT" sz="23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ISAF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i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Dal 2015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Op. «</a:t>
            </a:r>
            <a:r>
              <a:rPr lang="it-IT" sz="23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Resolute </a:t>
            </a:r>
            <a:r>
              <a:rPr lang="it-IT" sz="2300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Support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».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corso ‘‘trattative coi talebani’’.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3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fine 2017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2.624.525 rifugiati</a:t>
            </a: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</a:t>
            </a:r>
            <a:r>
              <a:rPr lang="it-IT" sz="23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1.837.079 sfollati interni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300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1206" name="Immagine 11">
            <a:extLst>
              <a:ext uri="{FF2B5EF4-FFF2-40B4-BE49-F238E27FC236}">
                <a16:creationId xmlns:a16="http://schemas.microsoft.com/office/drawing/2014/main" id="{AD40BB43-A137-4E59-B66C-4AD45F1A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6337300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B38799-5AA3-492E-9494-2A5495DCFA53}"/>
              </a:ext>
            </a:extLst>
          </p:cNvPr>
          <p:cNvSpPr txBox="1"/>
          <p:nvPr/>
        </p:nvSpPr>
        <p:spPr>
          <a:xfrm>
            <a:off x="0" y="2608263"/>
            <a:ext cx="12192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Grazie dell’attenzione </a:t>
            </a:r>
          </a:p>
        </p:txBody>
      </p:sp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D36ED4-D0F0-4230-B519-27821B18A272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C082150-6B17-433A-B0F2-E0CA4B5458F7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2">
            <a:extLst>
              <a:ext uri="{FF2B5EF4-FFF2-40B4-BE49-F238E27FC236}">
                <a16:creationId xmlns:a16="http://schemas.microsoft.com/office/drawing/2014/main" id="{72599330-D737-48E0-B14D-778DC2B457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8F47C69-FFA9-4DA6-BD66-076E812E743E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C2C5D6-C1FC-46B3-8B92-319193B01EA3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AC201AB4-38CC-46DE-A89B-477E7FF5A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0E62BA-2AEF-4877-82E6-B107571E2EDD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5713029-F84B-4B4B-B3B5-FCB25945734C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2">
            <a:extLst>
              <a:ext uri="{FF2B5EF4-FFF2-40B4-BE49-F238E27FC236}">
                <a16:creationId xmlns:a16="http://schemas.microsoft.com/office/drawing/2014/main" id="{EFB7F189-1AF1-42A2-94F9-4497362A6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425"/>
            <a:ext cx="12192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sellaDiTesto 1">
            <a:extLst>
              <a:ext uri="{FF2B5EF4-FFF2-40B4-BE49-F238E27FC236}">
                <a16:creationId xmlns:a16="http://schemas.microsoft.com/office/drawing/2014/main" id="{C00B405D-4EFA-4F13-9133-63816895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ATLANTE DELLE CRISI A INIZIO 2019 </a:t>
            </a:r>
          </a:p>
        </p:txBody>
      </p:sp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5ABFE35-405E-4EAF-9F95-81A15D3F8C1C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6710CBF-DAA2-4AAA-8732-9017BDE78FE6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0DED10-CD2B-490B-8FB0-D8707702C771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D651F17-A511-43B0-BD7E-7B9574871A65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268" name="CasellaDiTesto 5">
            <a:extLst>
              <a:ext uri="{FF2B5EF4-FFF2-40B4-BE49-F238E27FC236}">
                <a16:creationId xmlns:a16="http://schemas.microsoft.com/office/drawing/2014/main" id="{D8AE5836-7B89-4AD9-8236-570DF8EE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VENEZUELANA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C6DF56-61FC-4368-B657-6E9C3D6028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2" y="553998"/>
            <a:ext cx="5486400" cy="430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Immagine 6">
            <a:extLst>
              <a:ext uri="{FF2B5EF4-FFF2-40B4-BE49-F238E27FC236}">
                <a16:creationId xmlns:a16="http://schemas.microsoft.com/office/drawing/2014/main" id="{682D5B31-8F72-4FFF-A109-56C655A35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5313363"/>
            <a:ext cx="15160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magine 7">
            <a:extLst>
              <a:ext uri="{FF2B5EF4-FFF2-40B4-BE49-F238E27FC236}">
                <a16:creationId xmlns:a16="http://schemas.microsoft.com/office/drawing/2014/main" id="{EA84E5BD-A2CB-43D9-B214-12B36D07B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975" y="5110163"/>
            <a:ext cx="11525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CasellaDiTesto 10">
            <a:extLst>
              <a:ext uri="{FF2B5EF4-FFF2-40B4-BE49-F238E27FC236}">
                <a16:creationId xmlns:a16="http://schemas.microsoft.com/office/drawing/2014/main" id="{D6924E16-D781-46C7-936F-680E2CCB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677863"/>
            <a:ext cx="6310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Venezuela è uno dei maggiori produttori di </a:t>
            </a:r>
            <a:r>
              <a:rPr lang="it-IT" altLang="it-IT" sz="2400" b="1" i="1" u="sng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petrolio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membro dell’OPEC : il petrolio, gestito dall’azienda petrolifera statale (PDVSA), è la principale fonte di entrate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E7D66E-9054-47BC-A0EF-C2516E46D36C}"/>
              </a:ext>
            </a:extLst>
          </p:cNvPr>
          <p:cNvSpPr txBox="1"/>
          <p:nvPr/>
        </p:nvSpPr>
        <p:spPr>
          <a:xfrm>
            <a:off x="5692775" y="2370138"/>
            <a:ext cx="6310313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1998 il socialista </a:t>
            </a:r>
            <a:r>
              <a:rPr lang="it-IT" sz="2400" b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Hugo </a:t>
            </a:r>
            <a:r>
              <a:rPr lang="it-IT" sz="2400" b="1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Chàvez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vince le elezioni 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(sarà sempre rieletto, in elezioni la cui regolarità è stata contestata da alcuni)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«Repubblica </a:t>
            </a:r>
            <a:r>
              <a:rPr lang="it-IT" sz="2400" b="1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Bolivariana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Venezuela»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Progressiva limitazione degli spazi di democrazia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Politica estera anti-USA </a:t>
            </a:r>
            <a:r>
              <a:rPr lang="it-IT" sz="2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it-IT" sz="22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 però sono il principale acquirente del petrolio</a:t>
            </a:r>
            <a:r>
              <a:rPr lang="it-IT" sz="2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ruolo di guida nell’ALBA (nata nel 2004), legame stretto con Cuba, partnership con Russia e Cina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10D23B4-5ECA-414E-BFBE-B4D580E73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188" y="4241800"/>
            <a:ext cx="1889125" cy="25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7439112-F819-4D11-9B02-605D7456F00A}"/>
              </a:ext>
            </a:extLst>
          </p:cNvPr>
          <p:cNvCxnSpPr/>
          <p:nvPr/>
        </p:nvCxnSpPr>
        <p:spPr>
          <a:xfrm>
            <a:off x="5851525" y="2247900"/>
            <a:ext cx="607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6">
            <a:extLst>
              <a:ext uri="{FF2B5EF4-FFF2-40B4-BE49-F238E27FC236}">
                <a16:creationId xmlns:a16="http://schemas.microsoft.com/office/drawing/2014/main" id="{9B333441-1644-483C-9039-2B3F3FB3EA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5225" y="871538"/>
            <a:ext cx="21018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055CB0A-F1B8-4ED1-8256-2EE1BE121A01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2F1F6D0-F9B1-480A-A9F2-6FF7C91870D5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293" name="CasellaDiTesto 5">
            <a:extLst>
              <a:ext uri="{FF2B5EF4-FFF2-40B4-BE49-F238E27FC236}">
                <a16:creationId xmlns:a16="http://schemas.microsoft.com/office/drawing/2014/main" id="{F34EB8D7-7701-4423-B77E-4C3D3E791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VENEZUELANA / 2 </a:t>
            </a:r>
          </a:p>
        </p:txBody>
      </p:sp>
      <p:sp>
        <p:nvSpPr>
          <p:cNvPr id="12294" name="CasellaDiTesto 11">
            <a:extLst>
              <a:ext uri="{FF2B5EF4-FFF2-40B4-BE49-F238E27FC236}">
                <a16:creationId xmlns:a16="http://schemas.microsoft.com/office/drawing/2014/main" id="{609FF3D4-7B01-4EBD-8C29-C876E22DB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822325"/>
            <a:ext cx="710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1EE3EE-8009-4D29-80A7-4AC914FF4589}"/>
              </a:ext>
            </a:extLst>
          </p:cNvPr>
          <p:cNvSpPr txBox="1"/>
          <p:nvPr/>
        </p:nvSpPr>
        <p:spPr>
          <a:xfrm>
            <a:off x="207963" y="708025"/>
            <a:ext cx="5768975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Sotto il governo di </a:t>
            </a:r>
            <a:r>
              <a:rPr lang="it-IT" sz="2400" b="1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Chàvez</a:t>
            </a:r>
            <a:r>
              <a:rPr lang="it-IT" sz="2400" b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(1998-2013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Nazionalizzazione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delle aziende private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Fortissimo aumento della spesa pubblica a favore dei ceti meno abbienti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(sussidi, pensioni) 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consenso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Incremento del debito pubblico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Ingenti debiti con l’estero </a:t>
            </a:r>
            <a:endParaRPr lang="it-IT" sz="2400" i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 punta tutto sulla vendita di petrolio, specie a Paesi ‘‘amici’’ a condizioni di favore </a:t>
            </a: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(ma il principale acquirente restano gli USA)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questo periodo, il prezzo del petrolio resta alto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i conti pubblici tengono </a:t>
            </a:r>
            <a:endParaRPr lang="it-IT" sz="24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525AC436-9ECC-41D0-9D4E-D1124A4E4C59}"/>
              </a:ext>
            </a:extLst>
          </p:cNvPr>
          <p:cNvCxnSpPr/>
          <p:nvPr/>
        </p:nvCxnSpPr>
        <p:spPr>
          <a:xfrm>
            <a:off x="6096000" y="715963"/>
            <a:ext cx="0" cy="582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701474F-E60B-4FCB-9110-E4802AA6758F}"/>
              </a:ext>
            </a:extLst>
          </p:cNvPr>
          <p:cNvSpPr txBox="1"/>
          <p:nvPr/>
        </p:nvSpPr>
        <p:spPr>
          <a:xfrm>
            <a:off x="6145213" y="704850"/>
            <a:ext cx="3860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Alla morte di </a:t>
            </a:r>
            <a:r>
              <a:rPr lang="it-IT" sz="2400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Chàvez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gli succede </a:t>
            </a:r>
            <a:r>
              <a:rPr lang="it-IT" sz="2400" b="1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Nicolas </a:t>
            </a:r>
            <a:r>
              <a:rPr lang="it-IT" sz="2400" b="1" u="sng" dirty="0" err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Maduro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u="sng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 nel frattempo la situazione è cambiata</a:t>
            </a:r>
            <a:r>
              <a:rPr lang="it-IT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Prezzi del petrolio più bassi </a:t>
            </a: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l’economia peggiora </a:t>
            </a:r>
            <a:r>
              <a:rPr lang="it-IT" sz="2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(PIL dimezzato)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Riduzione delle importazioni </a:t>
            </a:r>
            <a:endParaRPr lang="it-IT" sz="24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298" name="CasellaDiTesto 20">
            <a:extLst>
              <a:ext uri="{FF2B5EF4-FFF2-40B4-BE49-F238E27FC236}">
                <a16:creationId xmlns:a16="http://schemas.microsoft.com/office/drawing/2014/main" id="{D3009C76-B822-4622-85C7-99C8B1EA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110038"/>
            <a:ext cx="59483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2017 ormai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manca tutto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(anche la carta igienica):. </a:t>
            </a:r>
            <a:r>
              <a:rPr lang="it-IT" altLang="it-IT" sz="24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crisi alimentare</a:t>
            </a:r>
            <a:r>
              <a:rPr lang="it-IT" altLang="it-IT" sz="24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frequenti black-out</a:t>
            </a:r>
            <a:endParaRPr lang="it-IT" altLang="it-IT" sz="24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 evitare la bancarotta, Maduro affida la gestione dei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pozzi petroliferi a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aziende 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statali </a:t>
            </a: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russe e cinesi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Iper-inflazione</a:t>
            </a:r>
            <a:r>
              <a:rPr lang="it-IT" altLang="it-IT" sz="24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it-IT" altLang="it-IT" sz="2300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2018 nuova moneta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anti o successivo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792556-E3C8-418D-8BA3-893F88E2CD72}"/>
              </a:ext>
            </a:extLst>
          </p:cNvPr>
          <p:cNvSpPr/>
          <p:nvPr/>
        </p:nvSpPr>
        <p:spPr>
          <a:xfrm>
            <a:off x="11680825" y="6335713"/>
            <a:ext cx="412750" cy="41275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dietro o precedent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F07B997-9D19-460B-B169-965F339AC53A}"/>
              </a:ext>
            </a:extLst>
          </p:cNvPr>
          <p:cNvSpPr/>
          <p:nvPr/>
        </p:nvSpPr>
        <p:spPr>
          <a:xfrm>
            <a:off x="11217275" y="6335713"/>
            <a:ext cx="412750" cy="412750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316" name="CasellaDiTesto 5">
            <a:extLst>
              <a:ext uri="{FF2B5EF4-FFF2-40B4-BE49-F238E27FC236}">
                <a16:creationId xmlns:a16="http://schemas.microsoft.com/office/drawing/2014/main" id="{074FFFEA-0D3B-4AD0-9407-F6B331BE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0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CRISI VENEZUELANA / 3 </a:t>
            </a:r>
          </a:p>
        </p:txBody>
      </p:sp>
      <p:sp>
        <p:nvSpPr>
          <p:cNvPr id="13317" name="CasellaDiTesto 11">
            <a:extLst>
              <a:ext uri="{FF2B5EF4-FFF2-40B4-BE49-F238E27FC236}">
                <a16:creationId xmlns:a16="http://schemas.microsoft.com/office/drawing/2014/main" id="{6CE6EF26-472C-4E68-A0C9-E4F80D47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822325"/>
            <a:ext cx="710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3318" name="CasellaDiTesto 20">
            <a:extLst>
              <a:ext uri="{FF2B5EF4-FFF2-40B4-BE49-F238E27FC236}">
                <a16:creationId xmlns:a16="http://schemas.microsoft.com/office/drawing/2014/main" id="{884996C8-9BC1-4EDD-AED9-F2B0F1FB5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673100"/>
            <a:ext cx="11403012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Negli ultimi anni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3.000.000 di persone 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(il 10% della popolazione) sono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emigrate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causando una delle crisi umanitarie più gravi della storia recente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Violazioni dei diritti umani contro gli oppositori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Assemblea Nazionale 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vs.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Assemblea Costituente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Nelle elezioni del 2015 l’opposizione conquista la maggioranza all’Assemblea Nazionale.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Maduro ha di fatto esautorato l’Assemblea Nazionale, facendo eleggere, nel 2017, un’Assemblea Costituente controllata dal suo partito. 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Secondo l’opposizione, ha violato la Costituzione.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 maggio 2018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elezioni presidenziali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le opposizioni non partecipano (contestandone la regolarità), </a:t>
            </a:r>
            <a:r>
              <a:rPr lang="it-IT" altLang="it-IT" sz="2600" b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Maduro vince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molti osservatori internazionali le ritengono </a:t>
            </a:r>
            <a:r>
              <a:rPr lang="it-IT" altLang="it-IT" sz="2600" b="1" i="1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irregolari</a:t>
            </a: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60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Maduro presta giuramento per il 2° mandato il 10 gennaio 2018.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26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260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4015</Words>
  <Application>Microsoft Office PowerPoint</Application>
  <PresentationFormat>Widescreen</PresentationFormat>
  <Paragraphs>284</Paragraphs>
  <Slides>34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Bodoni MT</vt:lpstr>
      <vt:lpstr>Book Antiqua</vt:lpstr>
      <vt:lpstr>Calibri</vt:lpstr>
      <vt:lpstr>Calibri Light</vt:lpstr>
      <vt:lpstr>Ebrima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alex baruzzi</dc:creator>
  <cp:lastModifiedBy>Luigi Ferruglio</cp:lastModifiedBy>
  <cp:revision>90</cp:revision>
  <dcterms:created xsi:type="dcterms:W3CDTF">2019-02-04T15:40:24Z</dcterms:created>
  <dcterms:modified xsi:type="dcterms:W3CDTF">2019-04-23T19:55:03Z</dcterms:modified>
</cp:coreProperties>
</file>